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2" r:id="rId2"/>
    <p:sldId id="256" r:id="rId3"/>
    <p:sldId id="273" r:id="rId4"/>
    <p:sldId id="274" r:id="rId5"/>
    <p:sldId id="260" r:id="rId6"/>
    <p:sldId id="257" r:id="rId7"/>
    <p:sldId id="258" r:id="rId8"/>
    <p:sldId id="282" r:id="rId9"/>
    <p:sldId id="284" r:id="rId10"/>
    <p:sldId id="285" r:id="rId11"/>
    <p:sldId id="283" r:id="rId12"/>
    <p:sldId id="287" r:id="rId13"/>
    <p:sldId id="288" r:id="rId14"/>
    <p:sldId id="291" r:id="rId15"/>
    <p:sldId id="28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24" autoAdjust="0"/>
    <p:restoredTop sz="94660"/>
  </p:normalViewPr>
  <p:slideViewPr>
    <p:cSldViewPr>
      <p:cViewPr varScale="1">
        <p:scale>
          <a:sx n="64" d="100"/>
          <a:sy n="64" d="100"/>
        </p:scale>
        <p:origin x="-152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3BB3C9-3FB3-4459-81C2-86CC4F9CB02D}" type="datetimeFigureOut">
              <a:rPr lang="en-US" smtClean="0"/>
              <a:pPr/>
              <a:t>9/3/2013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E31AA2-9A42-448C-96C0-5F270F1702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4571000-CB2D-4EA9-B54E-E0F5A8ADFB63}" type="datetimeFigureOut">
              <a:rPr lang="en-US" smtClean="0"/>
              <a:pPr/>
              <a:t>9/3/2013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B67D73A-6F20-424C-B82A-6BF2E01B36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571000-CB2D-4EA9-B54E-E0F5A8ADFB63}"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7D73A-6F20-424C-B82A-6BF2E01B36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571000-CB2D-4EA9-B54E-E0F5A8ADFB63}"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7D73A-6F20-424C-B82A-6BF2E01B36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571000-CB2D-4EA9-B54E-E0F5A8ADFB63}"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7D73A-6F20-424C-B82A-6BF2E01B36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4571000-CB2D-4EA9-B54E-E0F5A8ADFB63}"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67D73A-6F20-424C-B82A-6BF2E01B36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571000-CB2D-4EA9-B54E-E0F5A8ADFB63}"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7D73A-6F20-424C-B82A-6BF2E01B36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4571000-CB2D-4EA9-B54E-E0F5A8ADFB63}" type="datetimeFigureOut">
              <a:rPr lang="en-US" smtClean="0"/>
              <a:pPr/>
              <a:t>9/3/2013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67D73A-6F20-424C-B82A-6BF2E01B36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571000-CB2D-4EA9-B54E-E0F5A8ADFB63}" type="datetimeFigureOut">
              <a:rPr lang="en-US" smtClean="0"/>
              <a:pPr/>
              <a:t>9/3/2013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67D73A-6F20-424C-B82A-6BF2E01B36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571000-CB2D-4EA9-B54E-E0F5A8ADFB63}" type="datetimeFigureOut">
              <a:rPr lang="en-US" smtClean="0"/>
              <a:pPr/>
              <a:t>9/3/2013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67D73A-6F20-424C-B82A-6BF2E01B36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4571000-CB2D-4EA9-B54E-E0F5A8ADFB63}"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67D73A-6F20-424C-B82A-6BF2E01B36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571000-CB2D-4EA9-B54E-E0F5A8ADFB63}" type="datetimeFigureOut">
              <a:rPr lang="en-US" smtClean="0"/>
              <a:pPr/>
              <a:t>9/3/2013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B67D73A-6F20-424C-B82A-6BF2E01B36A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4571000-CB2D-4EA9-B54E-E0F5A8ADFB63}" type="datetimeFigureOut">
              <a:rPr lang="en-US" smtClean="0"/>
              <a:pPr/>
              <a:t>9/3/2013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B67D73A-6F20-424C-B82A-6BF2E01B36A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a:solidFill>
            <a:schemeClr val="tx2">
              <a:lumMod val="20000"/>
              <a:lumOff val="80000"/>
            </a:schemeClr>
          </a:solidFill>
        </p:spPr>
        <p:txBody>
          <a:bodyPr>
            <a:normAutofit fontScale="90000"/>
          </a:bodyPr>
          <a:lstStyle/>
          <a:p>
            <a:pPr algn="ctr"/>
            <a:r>
              <a:rPr lang="en-US" dirty="0" smtClean="0"/>
              <a:t>Copy This Cornell Note Format</a:t>
            </a:r>
            <a:endParaRPr lang="en-US" dirty="0"/>
          </a:p>
        </p:txBody>
      </p:sp>
      <p:graphicFrame>
        <p:nvGraphicFramePr>
          <p:cNvPr id="4" name="Content Placeholder 3"/>
          <p:cNvGraphicFramePr>
            <a:graphicFrameLocks noGrp="1"/>
          </p:cNvGraphicFramePr>
          <p:nvPr>
            <p:ph idx="1"/>
          </p:nvPr>
        </p:nvGraphicFramePr>
        <p:xfrm>
          <a:off x="533400" y="1219200"/>
          <a:ext cx="8229600" cy="5273040"/>
        </p:xfrm>
        <a:graphic>
          <a:graphicData uri="http://schemas.openxmlformats.org/drawingml/2006/table">
            <a:tbl>
              <a:tblPr firstRow="1" bandRow="1">
                <a:tableStyleId>{5940675A-B579-460E-94D1-54222C63F5DA}</a:tableStyleId>
              </a:tblPr>
              <a:tblGrid>
                <a:gridCol w="2743200"/>
                <a:gridCol w="5486400"/>
              </a:tblGrid>
              <a:tr h="495696">
                <a:tc>
                  <a:txBody>
                    <a:bodyPr/>
                    <a:lstStyle/>
                    <a:p>
                      <a:pPr algn="ctr"/>
                      <a:r>
                        <a:rPr lang="en-US" sz="2800" b="1" dirty="0" smtClean="0"/>
                        <a:t>Main Ideas</a:t>
                      </a:r>
                      <a:endParaRPr lang="en-US" sz="2800" b="1" dirty="0"/>
                    </a:p>
                  </a:txBody>
                  <a:tcPr/>
                </a:tc>
                <a:tc>
                  <a:txBody>
                    <a:bodyPr/>
                    <a:lstStyle/>
                    <a:p>
                      <a:r>
                        <a:rPr lang="en-US" sz="2800" b="1" dirty="0" smtClean="0"/>
                        <a:t>Notes:</a:t>
                      </a:r>
                      <a:endParaRPr lang="en-US" sz="2800" b="1" dirty="0"/>
                    </a:p>
                  </a:txBody>
                  <a:tcPr/>
                </a:tc>
              </a:tr>
              <a:tr h="4548744">
                <a:tc>
                  <a:txBody>
                    <a:bodyPr/>
                    <a:lstStyle/>
                    <a:p>
                      <a:endParaRPr lang="en-US"/>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algn="ctr"/>
            <a:r>
              <a:rPr lang="en-US" dirty="0" smtClean="0"/>
              <a:t>How to Summarize</a:t>
            </a:r>
            <a:endParaRPr lang="en-US" dirty="0"/>
          </a:p>
        </p:txBody>
      </p:sp>
      <p:sp>
        <p:nvSpPr>
          <p:cNvPr id="3" name="Content Placeholder 2"/>
          <p:cNvSpPr>
            <a:spLocks noGrp="1"/>
          </p:cNvSpPr>
          <p:nvPr>
            <p:ph sz="half" idx="1"/>
          </p:nvPr>
        </p:nvSpPr>
        <p:spPr>
          <a:xfrm>
            <a:off x="533400" y="1143000"/>
            <a:ext cx="2514600" cy="4434840"/>
          </a:xfrm>
        </p:spPr>
        <p:txBody>
          <a:bodyPr>
            <a:normAutofit/>
          </a:bodyPr>
          <a:lstStyle/>
          <a:p>
            <a:r>
              <a:rPr lang="en-US" dirty="0" smtClean="0"/>
              <a:t>What to look for?</a:t>
            </a:r>
            <a:endParaRPr lang="en-US" dirty="0"/>
          </a:p>
        </p:txBody>
      </p:sp>
      <p:sp>
        <p:nvSpPr>
          <p:cNvPr id="4" name="Content Placeholder 3"/>
          <p:cNvSpPr>
            <a:spLocks noGrp="1"/>
          </p:cNvSpPr>
          <p:nvPr>
            <p:ph sz="half" idx="2"/>
          </p:nvPr>
        </p:nvSpPr>
        <p:spPr>
          <a:xfrm>
            <a:off x="3200400" y="1143000"/>
            <a:ext cx="5486400" cy="4937915"/>
          </a:xfrm>
        </p:spPr>
        <p:txBody>
          <a:bodyPr>
            <a:normAutofit/>
          </a:bodyPr>
          <a:lstStyle/>
          <a:p>
            <a:r>
              <a:rPr lang="en-US" dirty="0" smtClean="0">
                <a:solidFill>
                  <a:srgbClr val="FF0000"/>
                </a:solidFill>
              </a:rPr>
              <a:t>Pay attention to key words, phrases and concepts</a:t>
            </a:r>
          </a:p>
          <a:p>
            <a:endParaRPr lang="en-US" dirty="0" smtClean="0">
              <a:solidFill>
                <a:srgbClr val="FF0000"/>
              </a:solidFill>
            </a:endParaRPr>
          </a:p>
          <a:p>
            <a:r>
              <a:rPr lang="en-US" dirty="0" smtClean="0">
                <a:solidFill>
                  <a:srgbClr val="FF0000"/>
                </a:solidFill>
              </a:rPr>
              <a:t>Look for the main idea and supporting details</a:t>
            </a:r>
          </a:p>
          <a:p>
            <a:endParaRPr lang="en-US" dirty="0" smtClean="0">
              <a:solidFill>
                <a:srgbClr val="FF0000"/>
              </a:solidFill>
            </a:endParaRPr>
          </a:p>
          <a:p>
            <a:r>
              <a:rPr lang="en-US" dirty="0" smtClean="0">
                <a:solidFill>
                  <a:srgbClr val="FF0000"/>
                </a:solidFill>
              </a:rPr>
              <a:t>Mark your text (if can’t, then write notes on a separate piece of paper.)</a:t>
            </a:r>
          </a:p>
          <a:p>
            <a:endParaRPr lang="en-US" dirty="0" smtClean="0">
              <a:solidFill>
                <a:srgbClr val="FF0000"/>
              </a:solidFill>
            </a:endParaRPr>
          </a:p>
          <a:p>
            <a:r>
              <a:rPr lang="en-US" dirty="0" smtClean="0">
                <a:solidFill>
                  <a:srgbClr val="FF0000"/>
                </a:solidFill>
              </a:rPr>
              <a:t>Try to get overall purpose or meaning of the text</a:t>
            </a:r>
            <a:endParaRPr lang="en-US" dirty="0">
              <a:solidFill>
                <a:srgbClr val="FF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amond(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diamond(in)">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diamond(in)">
                                      <p:cBhvr>
                                        <p:cTn id="17" dur="20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diamond(in)">
                                      <p:cBhvr>
                                        <p:cTn id="22"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hools.shorelineschools.org/home_education/Members/Online/ENGLISH/DLPSET1/images/CAT.GIF"/>
          <p:cNvPicPr>
            <a:picLocks noChangeAspect="1" noChangeArrowheads="1"/>
          </p:cNvPicPr>
          <p:nvPr/>
        </p:nvPicPr>
        <p:blipFill>
          <a:blip r:embed="rId2" cstate="print"/>
          <a:srcRect/>
          <a:stretch>
            <a:fillRect/>
          </a:stretch>
        </p:blipFill>
        <p:spPr bwMode="auto">
          <a:xfrm>
            <a:off x="7772400" y="0"/>
            <a:ext cx="1371600" cy="1805940"/>
          </a:xfrm>
          <a:prstGeom prst="rect">
            <a:avLst/>
          </a:prstGeom>
          <a:noFill/>
        </p:spPr>
      </p:pic>
      <p:sp>
        <p:nvSpPr>
          <p:cNvPr id="2" name="Title 1"/>
          <p:cNvSpPr>
            <a:spLocks noGrp="1"/>
          </p:cNvSpPr>
          <p:nvPr>
            <p:ph type="title"/>
          </p:nvPr>
        </p:nvSpPr>
        <p:spPr>
          <a:xfrm>
            <a:off x="228600" y="0"/>
            <a:ext cx="8229600" cy="1752600"/>
          </a:xfrm>
        </p:spPr>
        <p:txBody>
          <a:bodyPr>
            <a:normAutofit fontScale="90000"/>
          </a:bodyPr>
          <a:lstStyle/>
          <a:p>
            <a:pPr algn="ctr"/>
            <a:r>
              <a:rPr lang="en-US" b="1" dirty="0" smtClean="0"/>
              <a:t/>
            </a:r>
            <a:br>
              <a:rPr lang="en-US" b="1" dirty="0" smtClean="0"/>
            </a:br>
            <a:r>
              <a:rPr lang="en-US" sz="2700" b="1" dirty="0" smtClean="0"/>
              <a:t>The Brush of Innocence. (Wang </a:t>
            </a:r>
            <a:r>
              <a:rPr lang="en-US" sz="2700" b="1" dirty="0" err="1" smtClean="0"/>
              <a:t>Yani</a:t>
            </a:r>
            <a:r>
              <a:rPr lang="en-US" sz="2700" b="1" dirty="0" smtClean="0"/>
              <a:t> biography)</a:t>
            </a:r>
            <a:br>
              <a:rPr lang="en-US" sz="2700" b="1" dirty="0" smtClean="0"/>
            </a:br>
            <a:r>
              <a:rPr lang="en-US" sz="2700" b="1" dirty="0" smtClean="0"/>
              <a:t>Publishers Weekly</a:t>
            </a:r>
            <a:br>
              <a:rPr lang="en-US" sz="2700" b="1" dirty="0" smtClean="0"/>
            </a:br>
            <a:r>
              <a:rPr lang="en-US" sz="1800" dirty="0" smtClean="0"/>
              <a:t>| November 29, 1991 | by </a:t>
            </a:r>
            <a:r>
              <a:rPr lang="en-US" sz="1800" dirty="0" err="1" smtClean="0"/>
              <a:t>Maughan</a:t>
            </a:r>
            <a:r>
              <a:rPr lang="en-US" sz="1800" dirty="0" smtClean="0"/>
              <a:t>, Shannon </a:t>
            </a:r>
            <a:r>
              <a:rPr lang="en-US" b="1" dirty="0" smtClean="0"/>
              <a:t/>
            </a:r>
            <a:br>
              <a:rPr lang="en-US" b="1" dirty="0" smtClean="0"/>
            </a:br>
            <a:endParaRPr lang="en-US" dirty="0"/>
          </a:p>
        </p:txBody>
      </p:sp>
      <p:sp>
        <p:nvSpPr>
          <p:cNvPr id="3" name="Content Placeholder 2"/>
          <p:cNvSpPr>
            <a:spLocks noGrp="1"/>
          </p:cNvSpPr>
          <p:nvPr>
            <p:ph idx="1"/>
          </p:nvPr>
        </p:nvSpPr>
        <p:spPr>
          <a:xfrm>
            <a:off x="228600" y="1143000"/>
            <a:ext cx="8610600" cy="5715000"/>
          </a:xfrm>
          <a:solidFill>
            <a:schemeClr val="bg2">
              <a:lumMod val="75000"/>
            </a:schemeClr>
          </a:solidFill>
        </p:spPr>
        <p:txBody>
          <a:bodyPr>
            <a:normAutofit fontScale="25000" lnSpcReduction="20000"/>
          </a:bodyPr>
          <a:lstStyle/>
          <a:p>
            <a:pPr marL="0" indent="0">
              <a:buNone/>
            </a:pPr>
            <a:r>
              <a:rPr lang="en-US" dirty="0" smtClean="0">
                <a:ln>
                  <a:solidFill>
                    <a:schemeClr val="tx1"/>
                  </a:solidFill>
                </a:ln>
              </a:rPr>
              <a:t>	</a:t>
            </a:r>
            <a:r>
              <a:rPr lang="en-US" sz="7200" dirty="0" smtClean="0">
                <a:ln>
                  <a:solidFill>
                    <a:schemeClr val="tx1"/>
                  </a:solidFill>
                </a:ln>
              </a:rPr>
              <a:t>At the age of three, Wang </a:t>
            </a:r>
            <a:r>
              <a:rPr lang="en-US" sz="7200" dirty="0" err="1" smtClean="0">
                <a:ln>
                  <a:solidFill>
                    <a:schemeClr val="tx1"/>
                  </a:solidFill>
                </a:ln>
              </a:rPr>
              <a:t>Yani</a:t>
            </a:r>
            <a:r>
              <a:rPr lang="en-US" sz="7200" dirty="0" smtClean="0">
                <a:ln>
                  <a:solidFill>
                    <a:schemeClr val="tx1"/>
                  </a:solidFill>
                </a:ln>
              </a:rPr>
              <a:t> declared to her father, "I want to paint and paint." Since that time the young artist has produced more than 10,000 paintings and has had solo exhibitions in major museums throughout the world. Now 16, and long considered a national treasure by her native China, </a:t>
            </a:r>
            <a:r>
              <a:rPr lang="en-US" sz="7200" dirty="0" err="1" smtClean="0">
                <a:ln>
                  <a:solidFill>
                    <a:schemeClr val="tx1"/>
                  </a:solidFill>
                </a:ln>
              </a:rPr>
              <a:t>Yani's</a:t>
            </a:r>
            <a:r>
              <a:rPr lang="en-US" sz="7200" dirty="0" smtClean="0">
                <a:ln>
                  <a:solidFill>
                    <a:schemeClr val="tx1"/>
                  </a:solidFill>
                </a:ln>
              </a:rPr>
              <a:t> remarkable career is the subject of a new book, A Young Painter: The Life and Paintings of Wang </a:t>
            </a:r>
            <a:r>
              <a:rPr lang="en-US" sz="7200" dirty="0" err="1" smtClean="0">
                <a:ln>
                  <a:solidFill>
                    <a:schemeClr val="tx1"/>
                  </a:solidFill>
                </a:ln>
              </a:rPr>
              <a:t>Yani</a:t>
            </a:r>
            <a:r>
              <a:rPr lang="en-US" sz="7200" dirty="0" smtClean="0">
                <a:ln>
                  <a:solidFill>
                    <a:schemeClr val="tx1"/>
                  </a:solidFill>
                </a:ln>
              </a:rPr>
              <a:t>--China's Extraordinary Young Artist, packaged by Byron </a:t>
            </a:r>
            <a:r>
              <a:rPr lang="en-US" sz="7200" dirty="0" err="1" smtClean="0">
                <a:ln>
                  <a:solidFill>
                    <a:schemeClr val="tx1"/>
                  </a:solidFill>
                </a:ln>
              </a:rPr>
              <a:t>Preiss</a:t>
            </a:r>
            <a:r>
              <a:rPr lang="en-US" sz="7200" dirty="0" smtClean="0">
                <a:ln>
                  <a:solidFill>
                    <a:schemeClr val="tx1"/>
                  </a:solidFill>
                </a:ln>
              </a:rPr>
              <a:t> Visual Publications Inc. and New China Pictures Co. and published this fall by Scholastic. During a recent visit--their first--to New York City, </a:t>
            </a:r>
            <a:r>
              <a:rPr lang="en-US" sz="7200" dirty="0" err="1" smtClean="0">
                <a:ln>
                  <a:solidFill>
                    <a:schemeClr val="tx1"/>
                  </a:solidFill>
                </a:ln>
              </a:rPr>
              <a:t>Yani</a:t>
            </a:r>
            <a:r>
              <a:rPr lang="en-US" sz="7200" dirty="0" smtClean="0">
                <a:ln>
                  <a:solidFill>
                    <a:schemeClr val="tx1"/>
                  </a:solidFill>
                </a:ln>
              </a:rPr>
              <a:t> and her father, Wang </a:t>
            </a:r>
            <a:r>
              <a:rPr lang="en-US" sz="7200" dirty="0" err="1" smtClean="0">
                <a:ln>
                  <a:solidFill>
                    <a:schemeClr val="tx1"/>
                  </a:solidFill>
                </a:ln>
              </a:rPr>
              <a:t>Shiqiang</a:t>
            </a:r>
            <a:r>
              <a:rPr lang="en-US" sz="7200" dirty="0" smtClean="0">
                <a:ln>
                  <a:solidFill>
                    <a:schemeClr val="tx1"/>
                  </a:solidFill>
                </a:ln>
              </a:rPr>
              <a:t> (with assistance from translator </a:t>
            </a:r>
            <a:r>
              <a:rPr lang="en-US" sz="7200" dirty="0" err="1" smtClean="0">
                <a:ln>
                  <a:solidFill>
                    <a:schemeClr val="tx1"/>
                  </a:solidFill>
                </a:ln>
              </a:rPr>
              <a:t>Yingnan</a:t>
            </a:r>
            <a:r>
              <a:rPr lang="en-US" sz="7200" dirty="0" smtClean="0">
                <a:ln>
                  <a:solidFill>
                    <a:schemeClr val="tx1"/>
                  </a:solidFill>
                </a:ln>
              </a:rPr>
              <a:t> Zhao), spoke to PW about </a:t>
            </a:r>
            <a:r>
              <a:rPr lang="en-US" sz="7200" dirty="0" err="1" smtClean="0">
                <a:ln>
                  <a:solidFill>
                    <a:schemeClr val="tx1"/>
                  </a:solidFill>
                </a:ln>
              </a:rPr>
              <a:t>Yani's</a:t>
            </a:r>
            <a:r>
              <a:rPr lang="en-US" sz="7200" dirty="0" smtClean="0">
                <a:ln>
                  <a:solidFill>
                    <a:schemeClr val="tx1"/>
                  </a:solidFill>
                </a:ln>
              </a:rPr>
              <a:t> emergence as a prominent painter, and of her experiences in the art world. </a:t>
            </a:r>
          </a:p>
          <a:p>
            <a:pPr marL="0" indent="0">
              <a:buNone/>
            </a:pPr>
            <a:r>
              <a:rPr lang="en-US" sz="7200" dirty="0" smtClean="0">
                <a:ln>
                  <a:solidFill>
                    <a:schemeClr val="tx1"/>
                  </a:solidFill>
                </a:ln>
              </a:rPr>
              <a:t>	</a:t>
            </a:r>
          </a:p>
          <a:p>
            <a:pPr marL="0" indent="0">
              <a:buNone/>
            </a:pPr>
            <a:r>
              <a:rPr lang="en-US" sz="7200" dirty="0" smtClean="0">
                <a:ln>
                  <a:solidFill>
                    <a:schemeClr val="tx1"/>
                  </a:solidFill>
                </a:ln>
              </a:rPr>
              <a:t>	In this country, those familiar with </a:t>
            </a:r>
            <a:r>
              <a:rPr lang="en-US" sz="7200" dirty="0" err="1" smtClean="0">
                <a:ln>
                  <a:solidFill>
                    <a:schemeClr val="tx1"/>
                  </a:solidFill>
                </a:ln>
              </a:rPr>
              <a:t>Yani's</a:t>
            </a:r>
            <a:r>
              <a:rPr lang="en-US" sz="7200" dirty="0" smtClean="0">
                <a:ln>
                  <a:solidFill>
                    <a:schemeClr val="tx1"/>
                  </a:solidFill>
                </a:ln>
              </a:rPr>
              <a:t> work probably most readily associate her with the paintings depicting playful monkeys and cats, for which she first became famous and which constituted a substantial part of her 1989 one-person show at the Smithsonian Institute in Washington, D.C. One of the monkey paintings, "Scratching an Itch for Mother," was made into a postage stamp and issued in China when </a:t>
            </a:r>
            <a:r>
              <a:rPr lang="en-US" sz="7200" dirty="0" err="1" smtClean="0">
                <a:ln>
                  <a:solidFill>
                    <a:schemeClr val="tx1"/>
                  </a:solidFill>
                </a:ln>
              </a:rPr>
              <a:t>Yani</a:t>
            </a:r>
            <a:r>
              <a:rPr lang="en-US" sz="7200" dirty="0" smtClean="0">
                <a:ln>
                  <a:solidFill>
                    <a:schemeClr val="tx1"/>
                  </a:solidFill>
                </a:ln>
              </a:rPr>
              <a:t> was just eight years old. </a:t>
            </a:r>
          </a:p>
          <a:p>
            <a:pPr marL="0" indent="0">
              <a:buNone/>
            </a:pPr>
            <a:r>
              <a:rPr lang="en-US" sz="7200" dirty="0" smtClean="0">
                <a:ln>
                  <a:solidFill>
                    <a:schemeClr val="tx1"/>
                  </a:solidFill>
                </a:ln>
              </a:rPr>
              <a:t>	</a:t>
            </a:r>
          </a:p>
          <a:p>
            <a:pPr marL="0" indent="0">
              <a:buNone/>
            </a:pPr>
            <a:r>
              <a:rPr lang="en-US" sz="7200" dirty="0" smtClean="0">
                <a:ln>
                  <a:solidFill>
                    <a:schemeClr val="tx1"/>
                  </a:solidFill>
                </a:ln>
              </a:rPr>
              <a:t>	From the days of her earliest scribbling, </a:t>
            </a:r>
            <a:r>
              <a:rPr lang="en-US" sz="7200" dirty="0" err="1" smtClean="0">
                <a:ln>
                  <a:solidFill>
                    <a:schemeClr val="tx1"/>
                  </a:solidFill>
                </a:ln>
              </a:rPr>
              <a:t>Yani's</a:t>
            </a:r>
            <a:r>
              <a:rPr lang="en-US" sz="7200" dirty="0" smtClean="0">
                <a:ln>
                  <a:solidFill>
                    <a:schemeClr val="tx1"/>
                  </a:solidFill>
                </a:ln>
              </a:rPr>
              <a:t> father, an art educator and also a painter, encouraged his daughter to be a spontaneous and independent thinker. </a:t>
            </a:r>
            <a:r>
              <a:rPr lang="en-US" sz="7200" dirty="0" err="1" smtClean="0">
                <a:ln>
                  <a:solidFill>
                    <a:schemeClr val="tx1"/>
                  </a:solidFill>
                </a:ln>
              </a:rPr>
              <a:t>Yani</a:t>
            </a:r>
            <a:r>
              <a:rPr lang="en-US" sz="7200" dirty="0" smtClean="0">
                <a:ln>
                  <a:solidFill>
                    <a:schemeClr val="tx1"/>
                  </a:solidFill>
                </a:ln>
              </a:rPr>
              <a:t> learned the lesson well. When asked how she developed her talent she replies, "Don't think anyone can help you paint. Colors, paper and paint are all you have to depend on. You must tell a story to yourself." As a result, </a:t>
            </a:r>
            <a:r>
              <a:rPr lang="en-US" sz="7200" dirty="0" err="1" smtClean="0">
                <a:ln>
                  <a:solidFill>
                    <a:schemeClr val="tx1"/>
                  </a:solidFill>
                </a:ln>
              </a:rPr>
              <a:t>Yani's</a:t>
            </a:r>
            <a:r>
              <a:rPr lang="en-US" sz="7200" dirty="0" smtClean="0">
                <a:ln>
                  <a:solidFill>
                    <a:schemeClr val="tx1"/>
                  </a:solidFill>
                </a:ln>
              </a:rPr>
              <a:t> paintings have always communicated her thoughts, feelings and impressions, and she continues to paint daily, much as one would write in a journal or diary. </a:t>
            </a:r>
          </a:p>
          <a:p>
            <a:pPr marL="0" indent="0"/>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hools.shorelineschools.org/home_education/Members/Online/ENGLISH/DLPSET1/images/CAT.GIF"/>
          <p:cNvPicPr>
            <a:picLocks noChangeAspect="1" noChangeArrowheads="1"/>
          </p:cNvPicPr>
          <p:nvPr/>
        </p:nvPicPr>
        <p:blipFill>
          <a:blip r:embed="rId2" cstate="print"/>
          <a:srcRect/>
          <a:stretch>
            <a:fillRect/>
          </a:stretch>
        </p:blipFill>
        <p:spPr bwMode="auto">
          <a:xfrm>
            <a:off x="7772400" y="0"/>
            <a:ext cx="1371600" cy="1805940"/>
          </a:xfrm>
          <a:prstGeom prst="rect">
            <a:avLst/>
          </a:prstGeom>
          <a:noFill/>
        </p:spPr>
      </p:pic>
      <p:sp>
        <p:nvSpPr>
          <p:cNvPr id="2" name="Title 1"/>
          <p:cNvSpPr>
            <a:spLocks noGrp="1"/>
          </p:cNvSpPr>
          <p:nvPr>
            <p:ph type="title"/>
          </p:nvPr>
        </p:nvSpPr>
        <p:spPr>
          <a:xfrm>
            <a:off x="228600" y="0"/>
            <a:ext cx="8229600" cy="1752600"/>
          </a:xfrm>
        </p:spPr>
        <p:txBody>
          <a:bodyPr>
            <a:normAutofit fontScale="90000"/>
          </a:bodyPr>
          <a:lstStyle/>
          <a:p>
            <a:pPr algn="ctr"/>
            <a:r>
              <a:rPr lang="en-US" b="1" dirty="0" smtClean="0"/>
              <a:t/>
            </a:r>
            <a:br>
              <a:rPr lang="en-US" b="1" dirty="0" smtClean="0"/>
            </a:br>
            <a:r>
              <a:rPr lang="en-US" sz="2700" b="1" dirty="0" smtClean="0"/>
              <a:t>The Brush of Innocence. (Wang </a:t>
            </a:r>
            <a:r>
              <a:rPr lang="en-US" sz="2700" b="1" dirty="0" err="1" smtClean="0"/>
              <a:t>Yani</a:t>
            </a:r>
            <a:r>
              <a:rPr lang="en-US" sz="2700" b="1" dirty="0" smtClean="0"/>
              <a:t> biography)</a:t>
            </a:r>
            <a:br>
              <a:rPr lang="en-US" sz="2700" b="1" dirty="0" smtClean="0"/>
            </a:br>
            <a:r>
              <a:rPr lang="en-US" sz="2700" b="1" dirty="0" smtClean="0"/>
              <a:t>Publishers Weekly</a:t>
            </a:r>
            <a:br>
              <a:rPr lang="en-US" sz="2700" b="1" dirty="0" smtClean="0"/>
            </a:br>
            <a:r>
              <a:rPr lang="en-US" sz="1800" dirty="0" smtClean="0"/>
              <a:t>| November 29, 1991 | by </a:t>
            </a:r>
            <a:r>
              <a:rPr lang="en-US" sz="1800" dirty="0" err="1" smtClean="0"/>
              <a:t>Maughan</a:t>
            </a:r>
            <a:r>
              <a:rPr lang="en-US" sz="1800" dirty="0" smtClean="0"/>
              <a:t>, Shannon </a:t>
            </a:r>
            <a:r>
              <a:rPr lang="en-US" b="1" dirty="0" smtClean="0"/>
              <a:t/>
            </a:r>
            <a:br>
              <a:rPr lang="en-US" b="1" dirty="0" smtClean="0"/>
            </a:br>
            <a:endParaRPr lang="en-US" dirty="0"/>
          </a:p>
        </p:txBody>
      </p:sp>
      <p:sp>
        <p:nvSpPr>
          <p:cNvPr id="3" name="Content Placeholder 2"/>
          <p:cNvSpPr>
            <a:spLocks noGrp="1"/>
          </p:cNvSpPr>
          <p:nvPr>
            <p:ph idx="1"/>
          </p:nvPr>
        </p:nvSpPr>
        <p:spPr>
          <a:xfrm>
            <a:off x="228600" y="1143000"/>
            <a:ext cx="8610600" cy="5715000"/>
          </a:xfrm>
          <a:solidFill>
            <a:schemeClr val="bg2">
              <a:lumMod val="75000"/>
            </a:schemeClr>
          </a:solidFill>
        </p:spPr>
        <p:txBody>
          <a:bodyPr>
            <a:normAutofit fontScale="25000" lnSpcReduction="20000"/>
          </a:bodyPr>
          <a:lstStyle/>
          <a:p>
            <a:pPr marL="0" indent="0">
              <a:buNone/>
            </a:pPr>
            <a:r>
              <a:rPr lang="en-US" dirty="0" smtClean="0">
                <a:ln>
                  <a:solidFill>
                    <a:schemeClr val="tx1"/>
                  </a:solidFill>
                </a:ln>
              </a:rPr>
              <a:t>	</a:t>
            </a:r>
            <a:r>
              <a:rPr lang="en-US" sz="7200" dirty="0" smtClean="0">
                <a:ln>
                  <a:solidFill>
                    <a:schemeClr val="tx1"/>
                  </a:solidFill>
                </a:ln>
              </a:rPr>
              <a:t>At the </a:t>
            </a:r>
            <a:r>
              <a:rPr lang="en-US" sz="7200" u="sng" dirty="0" smtClean="0">
                <a:ln>
                  <a:solidFill>
                    <a:schemeClr val="tx1"/>
                  </a:solidFill>
                </a:ln>
                <a:solidFill>
                  <a:srgbClr val="FFFF00"/>
                </a:solidFill>
              </a:rPr>
              <a:t>age of three</a:t>
            </a:r>
            <a:r>
              <a:rPr lang="en-US" sz="7200" dirty="0" smtClean="0">
                <a:ln>
                  <a:solidFill>
                    <a:schemeClr val="tx1"/>
                  </a:solidFill>
                </a:ln>
              </a:rPr>
              <a:t>, Wang </a:t>
            </a:r>
            <a:r>
              <a:rPr lang="en-US" sz="7200" dirty="0" err="1" smtClean="0">
                <a:ln>
                  <a:solidFill>
                    <a:schemeClr val="tx1"/>
                  </a:solidFill>
                </a:ln>
              </a:rPr>
              <a:t>Yani</a:t>
            </a:r>
            <a:r>
              <a:rPr lang="en-US" sz="7200" dirty="0" smtClean="0">
                <a:ln>
                  <a:solidFill>
                    <a:schemeClr val="tx1"/>
                  </a:solidFill>
                </a:ln>
              </a:rPr>
              <a:t> declared to her father, "I </a:t>
            </a:r>
            <a:r>
              <a:rPr lang="en-US" sz="7200" u="sng" dirty="0" smtClean="0">
                <a:ln>
                  <a:solidFill>
                    <a:schemeClr val="tx1"/>
                  </a:solidFill>
                </a:ln>
                <a:solidFill>
                  <a:srgbClr val="FFFF00"/>
                </a:solidFill>
              </a:rPr>
              <a:t>want to paint </a:t>
            </a:r>
            <a:r>
              <a:rPr lang="en-US" sz="7200" dirty="0" smtClean="0">
                <a:ln>
                  <a:solidFill>
                    <a:schemeClr val="tx1"/>
                  </a:solidFill>
                </a:ln>
              </a:rPr>
              <a:t>and </a:t>
            </a:r>
            <a:r>
              <a:rPr lang="en-US" sz="7200" dirty="0" smtClean="0">
                <a:ln>
                  <a:solidFill>
                    <a:schemeClr val="tx1"/>
                  </a:solidFill>
                </a:ln>
                <a:solidFill>
                  <a:srgbClr val="FFFF00"/>
                </a:solidFill>
              </a:rPr>
              <a:t>paint</a:t>
            </a:r>
            <a:r>
              <a:rPr lang="en-US" sz="7200" dirty="0" smtClean="0">
                <a:ln>
                  <a:solidFill>
                    <a:schemeClr val="tx1"/>
                  </a:solidFill>
                </a:ln>
              </a:rPr>
              <a:t>." Since that time the young artist has produced more than 10,000 paintings and has had solo exhibitions in major museums throughout the world. Now 16, and long considered </a:t>
            </a:r>
            <a:r>
              <a:rPr lang="en-US" sz="7200" u="sng" dirty="0" smtClean="0">
                <a:ln>
                  <a:solidFill>
                    <a:schemeClr val="tx1"/>
                  </a:solidFill>
                </a:ln>
                <a:solidFill>
                  <a:srgbClr val="FFFF00"/>
                </a:solidFill>
              </a:rPr>
              <a:t>a national treasure by her native China</a:t>
            </a:r>
            <a:r>
              <a:rPr lang="en-US" sz="7200" dirty="0" smtClean="0">
                <a:ln>
                  <a:solidFill>
                    <a:schemeClr val="tx1"/>
                  </a:solidFill>
                </a:ln>
              </a:rPr>
              <a:t>, </a:t>
            </a:r>
            <a:r>
              <a:rPr lang="en-US" sz="7200" dirty="0" err="1" smtClean="0">
                <a:ln>
                  <a:solidFill>
                    <a:schemeClr val="tx1"/>
                  </a:solidFill>
                </a:ln>
              </a:rPr>
              <a:t>Yani's</a:t>
            </a:r>
            <a:r>
              <a:rPr lang="en-US" sz="7200" dirty="0" smtClean="0">
                <a:ln>
                  <a:solidFill>
                    <a:schemeClr val="tx1"/>
                  </a:solidFill>
                </a:ln>
              </a:rPr>
              <a:t> remarkable career is the subject of a new book, A Young Painter: The Life and Paintings of Wang </a:t>
            </a:r>
            <a:r>
              <a:rPr lang="en-US" sz="7200" dirty="0" err="1" smtClean="0">
                <a:ln>
                  <a:solidFill>
                    <a:schemeClr val="tx1"/>
                  </a:solidFill>
                </a:ln>
              </a:rPr>
              <a:t>Yani</a:t>
            </a:r>
            <a:r>
              <a:rPr lang="en-US" sz="7200" dirty="0" smtClean="0">
                <a:ln>
                  <a:solidFill>
                    <a:schemeClr val="tx1"/>
                  </a:solidFill>
                </a:ln>
              </a:rPr>
              <a:t>--China's Extraordinary Young Artist, packaged by Byron </a:t>
            </a:r>
            <a:r>
              <a:rPr lang="en-US" sz="7200" dirty="0" err="1" smtClean="0">
                <a:ln>
                  <a:solidFill>
                    <a:schemeClr val="tx1"/>
                  </a:solidFill>
                </a:ln>
              </a:rPr>
              <a:t>Preiss</a:t>
            </a:r>
            <a:r>
              <a:rPr lang="en-US" sz="7200" dirty="0" smtClean="0">
                <a:ln>
                  <a:solidFill>
                    <a:schemeClr val="tx1"/>
                  </a:solidFill>
                </a:ln>
              </a:rPr>
              <a:t> Visual Publications Inc. and New China Pictures Co. and published this fall by Scholastic. During a recent visit--their first--to New York City, </a:t>
            </a:r>
            <a:r>
              <a:rPr lang="en-US" sz="7200" dirty="0" err="1" smtClean="0">
                <a:ln>
                  <a:solidFill>
                    <a:schemeClr val="tx1"/>
                  </a:solidFill>
                </a:ln>
              </a:rPr>
              <a:t>Yani</a:t>
            </a:r>
            <a:r>
              <a:rPr lang="en-US" sz="7200" dirty="0" smtClean="0">
                <a:ln>
                  <a:solidFill>
                    <a:schemeClr val="tx1"/>
                  </a:solidFill>
                </a:ln>
              </a:rPr>
              <a:t> and her father, Wang </a:t>
            </a:r>
            <a:r>
              <a:rPr lang="en-US" sz="7200" dirty="0" err="1" smtClean="0">
                <a:ln>
                  <a:solidFill>
                    <a:schemeClr val="tx1"/>
                  </a:solidFill>
                </a:ln>
              </a:rPr>
              <a:t>Shiqiang</a:t>
            </a:r>
            <a:r>
              <a:rPr lang="en-US" sz="7200" dirty="0" smtClean="0">
                <a:ln>
                  <a:solidFill>
                    <a:schemeClr val="tx1"/>
                  </a:solidFill>
                </a:ln>
              </a:rPr>
              <a:t> (with assistance from translator </a:t>
            </a:r>
            <a:r>
              <a:rPr lang="en-US" sz="7200" dirty="0" err="1" smtClean="0">
                <a:ln>
                  <a:solidFill>
                    <a:schemeClr val="tx1"/>
                  </a:solidFill>
                </a:ln>
              </a:rPr>
              <a:t>Yingnan</a:t>
            </a:r>
            <a:r>
              <a:rPr lang="en-US" sz="7200" dirty="0" smtClean="0">
                <a:ln>
                  <a:solidFill>
                    <a:schemeClr val="tx1"/>
                  </a:solidFill>
                </a:ln>
              </a:rPr>
              <a:t> Zhao), spoke to PW about </a:t>
            </a:r>
            <a:r>
              <a:rPr lang="en-US" sz="7200" dirty="0" err="1" smtClean="0">
                <a:ln>
                  <a:solidFill>
                    <a:schemeClr val="tx1"/>
                  </a:solidFill>
                </a:ln>
              </a:rPr>
              <a:t>Yani's</a:t>
            </a:r>
            <a:r>
              <a:rPr lang="en-US" sz="7200" dirty="0" smtClean="0">
                <a:ln>
                  <a:solidFill>
                    <a:schemeClr val="tx1"/>
                  </a:solidFill>
                </a:ln>
              </a:rPr>
              <a:t> emergence as a prominent painter, and of her experiences in the art world. </a:t>
            </a:r>
          </a:p>
          <a:p>
            <a:pPr marL="0" indent="0">
              <a:buNone/>
            </a:pPr>
            <a:r>
              <a:rPr lang="en-US" sz="7200" dirty="0" smtClean="0">
                <a:ln>
                  <a:solidFill>
                    <a:schemeClr val="tx1"/>
                  </a:solidFill>
                </a:ln>
              </a:rPr>
              <a:t>	</a:t>
            </a:r>
          </a:p>
          <a:p>
            <a:pPr marL="0" indent="0">
              <a:buNone/>
            </a:pPr>
            <a:r>
              <a:rPr lang="en-US" sz="7200" dirty="0" smtClean="0">
                <a:ln>
                  <a:solidFill>
                    <a:schemeClr val="tx1"/>
                  </a:solidFill>
                </a:ln>
              </a:rPr>
              <a:t>	In this country, those familiar with </a:t>
            </a:r>
            <a:r>
              <a:rPr lang="en-US" sz="7200" dirty="0" err="1" smtClean="0">
                <a:ln>
                  <a:solidFill>
                    <a:schemeClr val="tx1"/>
                  </a:solidFill>
                </a:ln>
              </a:rPr>
              <a:t>Yani's</a:t>
            </a:r>
            <a:r>
              <a:rPr lang="en-US" sz="7200" dirty="0" smtClean="0">
                <a:ln>
                  <a:solidFill>
                    <a:schemeClr val="tx1"/>
                  </a:solidFill>
                </a:ln>
              </a:rPr>
              <a:t> work probably </a:t>
            </a:r>
            <a:r>
              <a:rPr lang="en-US" sz="7200" u="sng" dirty="0" smtClean="0">
                <a:ln>
                  <a:solidFill>
                    <a:schemeClr val="tx1"/>
                  </a:solidFill>
                </a:ln>
                <a:solidFill>
                  <a:srgbClr val="FFFF00"/>
                </a:solidFill>
              </a:rPr>
              <a:t>most readily associate her with the paintings depicting playful monkeys and cats, for which she first became famous </a:t>
            </a:r>
            <a:r>
              <a:rPr lang="en-US" sz="7200" dirty="0" smtClean="0">
                <a:ln>
                  <a:solidFill>
                    <a:schemeClr val="tx1"/>
                  </a:solidFill>
                </a:ln>
              </a:rPr>
              <a:t>and which constituted a substantial part of her 1989 one-person show at the Smithsonian Institute in Washington, D.C. One of the monkey paintings, "Scratching an Itch for Mother," was made into a postage stamp and issued in China when </a:t>
            </a:r>
            <a:r>
              <a:rPr lang="en-US" sz="7200" dirty="0" err="1" smtClean="0">
                <a:ln>
                  <a:solidFill>
                    <a:schemeClr val="tx1"/>
                  </a:solidFill>
                </a:ln>
              </a:rPr>
              <a:t>Yani</a:t>
            </a:r>
            <a:r>
              <a:rPr lang="en-US" sz="7200" dirty="0" smtClean="0">
                <a:ln>
                  <a:solidFill>
                    <a:schemeClr val="tx1"/>
                  </a:solidFill>
                </a:ln>
              </a:rPr>
              <a:t> was just eight years old. </a:t>
            </a:r>
          </a:p>
          <a:p>
            <a:pPr marL="0" indent="0">
              <a:buNone/>
            </a:pPr>
            <a:r>
              <a:rPr lang="en-US" sz="7200" dirty="0" smtClean="0">
                <a:ln>
                  <a:solidFill>
                    <a:schemeClr val="tx1"/>
                  </a:solidFill>
                </a:ln>
              </a:rPr>
              <a:t>	</a:t>
            </a:r>
          </a:p>
          <a:p>
            <a:pPr marL="0" indent="0">
              <a:buNone/>
            </a:pPr>
            <a:r>
              <a:rPr lang="en-US" sz="7200" dirty="0" smtClean="0">
                <a:ln>
                  <a:solidFill>
                    <a:schemeClr val="tx1"/>
                  </a:solidFill>
                </a:ln>
              </a:rPr>
              <a:t>	From the days of her earliest scribbling, </a:t>
            </a:r>
            <a:r>
              <a:rPr lang="en-US" sz="7200" dirty="0" err="1" smtClean="0">
                <a:ln>
                  <a:solidFill>
                    <a:schemeClr val="tx1"/>
                  </a:solidFill>
                </a:ln>
              </a:rPr>
              <a:t>Yani's</a:t>
            </a:r>
            <a:r>
              <a:rPr lang="en-US" sz="7200" dirty="0" smtClean="0">
                <a:ln>
                  <a:solidFill>
                    <a:schemeClr val="tx1"/>
                  </a:solidFill>
                </a:ln>
              </a:rPr>
              <a:t> father, an art educator and also a painter, encouraged his daughter to be a spontaneous and independent thinker. </a:t>
            </a:r>
            <a:r>
              <a:rPr lang="en-US" sz="7200" dirty="0" err="1" smtClean="0">
                <a:ln>
                  <a:solidFill>
                    <a:schemeClr val="tx1"/>
                  </a:solidFill>
                </a:ln>
              </a:rPr>
              <a:t>Yani</a:t>
            </a:r>
            <a:r>
              <a:rPr lang="en-US" sz="7200" dirty="0" smtClean="0">
                <a:ln>
                  <a:solidFill>
                    <a:schemeClr val="tx1"/>
                  </a:solidFill>
                </a:ln>
              </a:rPr>
              <a:t> learned the lesson well. When asked how she developed her talent she replies, "Don't think anyone can help you paint. Colors, paper and paint are all you have to depend on. You must tell a story to yourself</a:t>
            </a:r>
            <a:r>
              <a:rPr lang="en-US" sz="7200" u="sng" dirty="0" smtClean="0">
                <a:ln>
                  <a:solidFill>
                    <a:schemeClr val="tx1"/>
                  </a:solidFill>
                </a:ln>
                <a:solidFill>
                  <a:srgbClr val="FFFF00"/>
                </a:solidFill>
              </a:rPr>
              <a:t>." As a result, </a:t>
            </a:r>
            <a:r>
              <a:rPr lang="en-US" sz="7200" u="sng" dirty="0" err="1" smtClean="0">
                <a:ln>
                  <a:solidFill>
                    <a:schemeClr val="tx1"/>
                  </a:solidFill>
                </a:ln>
                <a:solidFill>
                  <a:srgbClr val="FFFF00"/>
                </a:solidFill>
              </a:rPr>
              <a:t>Yani's</a:t>
            </a:r>
            <a:r>
              <a:rPr lang="en-US" sz="7200" u="sng" dirty="0" smtClean="0">
                <a:ln>
                  <a:solidFill>
                    <a:schemeClr val="tx1"/>
                  </a:solidFill>
                </a:ln>
                <a:solidFill>
                  <a:srgbClr val="FFFF00"/>
                </a:solidFill>
              </a:rPr>
              <a:t> paintings have always communicated her thoughts, feelings and impressions, and she continues to paint daily, much as one would write in a journal or diary</a:t>
            </a:r>
            <a:r>
              <a:rPr lang="en-US" sz="7200" dirty="0" smtClean="0">
                <a:ln>
                  <a:solidFill>
                    <a:schemeClr val="tx1"/>
                  </a:solidFill>
                </a:ln>
              </a:rPr>
              <a:t>. </a:t>
            </a:r>
          </a:p>
          <a:p>
            <a:pPr marL="0" indent="0"/>
            <a:endParaRPr lang="en-US" dirty="0"/>
          </a:p>
        </p:txBody>
      </p:sp>
    </p:spTree>
  </p:cSld>
  <p:clrMapOvr>
    <a:masterClrMapping/>
  </p:clrMapOvr>
  <p:transition>
    <p:cut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hools.shorelineschools.org/home_education/Members/Online/ENGLISH/DLPSET1/images/CAT.GIF"/>
          <p:cNvPicPr>
            <a:picLocks noChangeAspect="1" noChangeArrowheads="1"/>
          </p:cNvPicPr>
          <p:nvPr/>
        </p:nvPicPr>
        <p:blipFill>
          <a:blip r:embed="rId2" cstate="print"/>
          <a:srcRect/>
          <a:stretch>
            <a:fillRect/>
          </a:stretch>
        </p:blipFill>
        <p:spPr bwMode="auto">
          <a:xfrm>
            <a:off x="7772400" y="0"/>
            <a:ext cx="1371600" cy="1805940"/>
          </a:xfrm>
          <a:prstGeom prst="rect">
            <a:avLst/>
          </a:prstGeom>
          <a:noFill/>
        </p:spPr>
      </p:pic>
      <p:sp>
        <p:nvSpPr>
          <p:cNvPr id="2" name="Title 1"/>
          <p:cNvSpPr>
            <a:spLocks noGrp="1"/>
          </p:cNvSpPr>
          <p:nvPr>
            <p:ph type="title"/>
          </p:nvPr>
        </p:nvSpPr>
        <p:spPr>
          <a:xfrm>
            <a:off x="228600" y="0"/>
            <a:ext cx="8229600" cy="1752600"/>
          </a:xfrm>
        </p:spPr>
        <p:txBody>
          <a:bodyPr>
            <a:normAutofit fontScale="90000"/>
          </a:bodyPr>
          <a:lstStyle/>
          <a:p>
            <a:pPr algn="ctr"/>
            <a:r>
              <a:rPr lang="en-US" b="1" dirty="0" smtClean="0"/>
              <a:t/>
            </a:r>
            <a:br>
              <a:rPr lang="en-US" b="1" dirty="0" smtClean="0"/>
            </a:br>
            <a:r>
              <a:rPr lang="en-US" sz="2700" b="1" dirty="0" smtClean="0"/>
              <a:t>The Brush of Innocence. (Wang </a:t>
            </a:r>
            <a:r>
              <a:rPr lang="en-US" sz="2700" b="1" dirty="0" err="1" smtClean="0"/>
              <a:t>Yani</a:t>
            </a:r>
            <a:r>
              <a:rPr lang="en-US" sz="2700" b="1" dirty="0" smtClean="0"/>
              <a:t> biography)</a:t>
            </a:r>
            <a:br>
              <a:rPr lang="en-US" sz="2700" b="1" dirty="0" smtClean="0"/>
            </a:br>
            <a:r>
              <a:rPr lang="en-US" sz="2700" b="1" dirty="0" smtClean="0"/>
              <a:t>Publishers Weekly</a:t>
            </a:r>
            <a:br>
              <a:rPr lang="en-US" sz="2700" b="1" dirty="0" smtClean="0"/>
            </a:br>
            <a:r>
              <a:rPr lang="en-US" sz="1800" dirty="0" smtClean="0"/>
              <a:t>| November 29, 1991 | by </a:t>
            </a:r>
            <a:r>
              <a:rPr lang="en-US" sz="1800" dirty="0" err="1" smtClean="0"/>
              <a:t>Maughan</a:t>
            </a:r>
            <a:r>
              <a:rPr lang="en-US" sz="1800" dirty="0" smtClean="0"/>
              <a:t>, Shannon </a:t>
            </a:r>
            <a:r>
              <a:rPr lang="en-US" b="1" dirty="0" smtClean="0"/>
              <a:t/>
            </a:r>
            <a:br>
              <a:rPr lang="en-US" b="1" dirty="0" smtClean="0"/>
            </a:br>
            <a:endParaRPr lang="en-US" dirty="0"/>
          </a:p>
        </p:txBody>
      </p:sp>
      <p:sp>
        <p:nvSpPr>
          <p:cNvPr id="3" name="Content Placeholder 2"/>
          <p:cNvSpPr>
            <a:spLocks noGrp="1"/>
          </p:cNvSpPr>
          <p:nvPr>
            <p:ph idx="1"/>
          </p:nvPr>
        </p:nvSpPr>
        <p:spPr>
          <a:xfrm>
            <a:off x="228600" y="1143000"/>
            <a:ext cx="8610600" cy="5715000"/>
          </a:xfrm>
          <a:solidFill>
            <a:schemeClr val="bg2">
              <a:lumMod val="75000"/>
            </a:schemeClr>
          </a:solidFill>
        </p:spPr>
        <p:txBody>
          <a:bodyPr>
            <a:normAutofit fontScale="40000" lnSpcReduction="20000"/>
          </a:bodyPr>
          <a:lstStyle/>
          <a:p>
            <a:pPr marL="0" indent="0">
              <a:buNone/>
            </a:pPr>
            <a:r>
              <a:rPr lang="en-US" dirty="0" smtClean="0">
                <a:ln>
                  <a:solidFill>
                    <a:schemeClr val="tx1"/>
                  </a:solidFill>
                </a:ln>
              </a:rPr>
              <a:t>	</a:t>
            </a:r>
            <a:r>
              <a:rPr lang="en-US" sz="7200" u="sng" dirty="0" smtClean="0">
                <a:ln>
                  <a:solidFill>
                    <a:schemeClr val="tx1"/>
                  </a:solidFill>
                </a:ln>
                <a:solidFill>
                  <a:srgbClr val="FFFF00"/>
                </a:solidFill>
              </a:rPr>
              <a:t>age of three</a:t>
            </a:r>
            <a:r>
              <a:rPr lang="en-US" sz="7200" dirty="0" smtClean="0">
                <a:ln>
                  <a:solidFill>
                    <a:schemeClr val="tx1"/>
                  </a:solidFill>
                </a:ln>
              </a:rPr>
              <a:t>,                       </a:t>
            </a:r>
            <a:r>
              <a:rPr lang="en-US" sz="7200" u="sng" dirty="0" smtClean="0">
                <a:ln>
                  <a:solidFill>
                    <a:schemeClr val="tx1"/>
                  </a:solidFill>
                </a:ln>
                <a:solidFill>
                  <a:srgbClr val="FFFF00"/>
                </a:solidFill>
              </a:rPr>
              <a:t>Wang </a:t>
            </a:r>
            <a:r>
              <a:rPr lang="en-US" sz="7200" u="sng" dirty="0" err="1" smtClean="0">
                <a:ln>
                  <a:solidFill>
                    <a:schemeClr val="tx1"/>
                  </a:solidFill>
                </a:ln>
                <a:solidFill>
                  <a:srgbClr val="FFFF00"/>
                </a:solidFill>
              </a:rPr>
              <a:t>Yani</a:t>
            </a:r>
            <a:endParaRPr lang="en-US" sz="7200" u="sng" dirty="0" smtClean="0">
              <a:ln>
                <a:solidFill>
                  <a:schemeClr val="tx1"/>
                </a:solidFill>
              </a:ln>
              <a:solidFill>
                <a:srgbClr val="FFFF00"/>
              </a:solidFill>
            </a:endParaRPr>
          </a:p>
          <a:p>
            <a:pPr marL="0" indent="0">
              <a:buNone/>
            </a:pPr>
            <a:r>
              <a:rPr lang="en-US" sz="7200" u="sng" dirty="0" smtClean="0">
                <a:ln>
                  <a:solidFill>
                    <a:schemeClr val="tx1"/>
                  </a:solidFill>
                </a:ln>
                <a:solidFill>
                  <a:srgbClr val="FFFF00"/>
                </a:solidFill>
              </a:rPr>
              <a:t> </a:t>
            </a:r>
            <a:r>
              <a:rPr lang="en-US" sz="7200" dirty="0" smtClean="0">
                <a:ln>
                  <a:solidFill>
                    <a:schemeClr val="tx1"/>
                  </a:solidFill>
                </a:ln>
              </a:rPr>
              <a:t>I </a:t>
            </a:r>
            <a:r>
              <a:rPr lang="en-US" sz="7200" u="sng" dirty="0" smtClean="0">
                <a:ln>
                  <a:solidFill>
                    <a:schemeClr val="tx1"/>
                  </a:solidFill>
                </a:ln>
                <a:solidFill>
                  <a:srgbClr val="FFFF00"/>
                </a:solidFill>
              </a:rPr>
              <a:t>want to paint</a:t>
            </a:r>
            <a:endParaRPr lang="en-US" sz="7200" dirty="0" smtClean="0">
              <a:ln>
                <a:solidFill>
                  <a:schemeClr val="tx1"/>
                </a:solidFill>
              </a:ln>
              <a:solidFill>
                <a:srgbClr val="FFFF00"/>
              </a:solidFill>
            </a:endParaRPr>
          </a:p>
          <a:p>
            <a:pPr marL="0" indent="0">
              <a:buNone/>
            </a:pPr>
            <a:endParaRPr lang="en-US" sz="7200" u="sng" dirty="0" smtClean="0">
              <a:ln>
                <a:solidFill>
                  <a:schemeClr val="tx1"/>
                </a:solidFill>
              </a:ln>
              <a:solidFill>
                <a:srgbClr val="FFFF00"/>
              </a:solidFill>
            </a:endParaRPr>
          </a:p>
          <a:p>
            <a:pPr marL="0" indent="0">
              <a:buNone/>
            </a:pPr>
            <a:r>
              <a:rPr lang="en-US" sz="7200" u="sng" dirty="0" smtClean="0">
                <a:ln>
                  <a:solidFill>
                    <a:schemeClr val="tx1"/>
                  </a:solidFill>
                </a:ln>
                <a:solidFill>
                  <a:srgbClr val="FFFF00"/>
                </a:solidFill>
              </a:rPr>
              <a:t>a national treasure by her native China</a:t>
            </a:r>
            <a:endParaRPr lang="en-US" sz="7200" dirty="0" smtClean="0">
              <a:ln>
                <a:solidFill>
                  <a:schemeClr val="tx1"/>
                </a:solidFill>
              </a:ln>
            </a:endParaRPr>
          </a:p>
          <a:p>
            <a:pPr marL="0" indent="0">
              <a:buNone/>
            </a:pPr>
            <a:r>
              <a:rPr lang="en-US" sz="7200" dirty="0" smtClean="0">
                <a:ln>
                  <a:solidFill>
                    <a:schemeClr val="tx1"/>
                  </a:solidFill>
                </a:ln>
              </a:rPr>
              <a:t>	</a:t>
            </a:r>
          </a:p>
          <a:p>
            <a:pPr marL="0" indent="0">
              <a:buNone/>
            </a:pPr>
            <a:r>
              <a:rPr lang="en-US" sz="7200" dirty="0" smtClean="0">
                <a:ln>
                  <a:solidFill>
                    <a:schemeClr val="tx1"/>
                  </a:solidFill>
                </a:ln>
              </a:rPr>
              <a:t>	</a:t>
            </a:r>
            <a:r>
              <a:rPr lang="en-US" sz="7200" u="sng" dirty="0" smtClean="0">
                <a:ln>
                  <a:solidFill>
                    <a:schemeClr val="tx1"/>
                  </a:solidFill>
                </a:ln>
                <a:solidFill>
                  <a:srgbClr val="FFFF00"/>
                </a:solidFill>
              </a:rPr>
              <a:t>most readily associate her with the paintings depicting playful monkeys and cats, for which she first became famous</a:t>
            </a:r>
            <a:endParaRPr lang="en-US" sz="7200" dirty="0" smtClean="0">
              <a:ln>
                <a:solidFill>
                  <a:schemeClr val="tx1"/>
                </a:solidFill>
              </a:ln>
            </a:endParaRPr>
          </a:p>
          <a:p>
            <a:pPr marL="0" indent="0">
              <a:buNone/>
            </a:pPr>
            <a:r>
              <a:rPr lang="en-US" sz="7200" dirty="0" smtClean="0">
                <a:ln>
                  <a:solidFill>
                    <a:schemeClr val="tx1"/>
                  </a:solidFill>
                </a:ln>
              </a:rPr>
              <a:t>	</a:t>
            </a:r>
          </a:p>
          <a:p>
            <a:pPr marL="0" indent="0">
              <a:buNone/>
            </a:pPr>
            <a:r>
              <a:rPr lang="en-US" sz="7200" dirty="0" smtClean="0">
                <a:ln>
                  <a:solidFill>
                    <a:schemeClr val="tx1"/>
                  </a:solidFill>
                </a:ln>
              </a:rPr>
              <a:t>	</a:t>
            </a:r>
            <a:r>
              <a:rPr lang="en-US" sz="7200" u="sng" dirty="0" smtClean="0">
                <a:ln>
                  <a:solidFill>
                    <a:schemeClr val="tx1"/>
                  </a:solidFill>
                </a:ln>
                <a:solidFill>
                  <a:srgbClr val="FFFF00"/>
                </a:solidFill>
              </a:rPr>
              <a:t>." As a result, </a:t>
            </a:r>
            <a:r>
              <a:rPr lang="en-US" sz="7200" u="sng" dirty="0" err="1" smtClean="0">
                <a:ln>
                  <a:solidFill>
                    <a:schemeClr val="tx1"/>
                  </a:solidFill>
                </a:ln>
                <a:solidFill>
                  <a:srgbClr val="FFFF00"/>
                </a:solidFill>
              </a:rPr>
              <a:t>Yani's</a:t>
            </a:r>
            <a:r>
              <a:rPr lang="en-US" sz="7200" u="sng" dirty="0" smtClean="0">
                <a:ln>
                  <a:solidFill>
                    <a:schemeClr val="tx1"/>
                  </a:solidFill>
                </a:ln>
                <a:solidFill>
                  <a:srgbClr val="FFFF00"/>
                </a:solidFill>
              </a:rPr>
              <a:t> paintings have always communicated her thoughts, feelings and impressions, and she continues to paint daily, much as one would write in a journal or diary</a:t>
            </a:r>
            <a:r>
              <a:rPr lang="en-US" sz="7200" dirty="0" smtClean="0">
                <a:ln>
                  <a:solidFill>
                    <a:schemeClr val="tx1"/>
                  </a:solidFill>
                </a:ln>
              </a:rPr>
              <a:t>. </a:t>
            </a:r>
          </a:p>
          <a:p>
            <a:pPr marL="0" indent="0"/>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chools.shorelineschools.org/home_education/Members/Online/ENGLISH/DLPSET1/images/CAT.GIF"/>
          <p:cNvPicPr>
            <a:picLocks noChangeAspect="1" noChangeArrowheads="1"/>
          </p:cNvPicPr>
          <p:nvPr/>
        </p:nvPicPr>
        <p:blipFill>
          <a:blip r:embed="rId2" cstate="print"/>
          <a:srcRect/>
          <a:stretch>
            <a:fillRect/>
          </a:stretch>
        </p:blipFill>
        <p:spPr bwMode="auto">
          <a:xfrm>
            <a:off x="7772400" y="0"/>
            <a:ext cx="1371600" cy="1805940"/>
          </a:xfrm>
          <a:prstGeom prst="rect">
            <a:avLst/>
          </a:prstGeom>
          <a:noFill/>
        </p:spPr>
      </p:pic>
      <p:sp>
        <p:nvSpPr>
          <p:cNvPr id="2" name="Title 1"/>
          <p:cNvSpPr>
            <a:spLocks noGrp="1"/>
          </p:cNvSpPr>
          <p:nvPr>
            <p:ph type="title"/>
          </p:nvPr>
        </p:nvSpPr>
        <p:spPr>
          <a:xfrm>
            <a:off x="228600" y="0"/>
            <a:ext cx="8229600" cy="1752600"/>
          </a:xfrm>
        </p:spPr>
        <p:txBody>
          <a:bodyPr>
            <a:normAutofit fontScale="90000"/>
          </a:bodyPr>
          <a:lstStyle/>
          <a:p>
            <a:pPr algn="ctr"/>
            <a:r>
              <a:rPr lang="en-US" b="1" dirty="0" smtClean="0"/>
              <a:t/>
            </a:r>
            <a:br>
              <a:rPr lang="en-US" b="1" dirty="0" smtClean="0"/>
            </a:br>
            <a:r>
              <a:rPr lang="en-US" b="1" dirty="0" smtClean="0"/>
              <a:t/>
            </a:r>
            <a:br>
              <a:rPr lang="en-US" b="1" dirty="0" smtClean="0"/>
            </a:br>
            <a:endParaRPr lang="en-US" dirty="0"/>
          </a:p>
        </p:txBody>
      </p:sp>
      <p:sp>
        <p:nvSpPr>
          <p:cNvPr id="3" name="Content Placeholder 2"/>
          <p:cNvSpPr>
            <a:spLocks noGrp="1"/>
          </p:cNvSpPr>
          <p:nvPr>
            <p:ph idx="1"/>
          </p:nvPr>
        </p:nvSpPr>
        <p:spPr>
          <a:xfrm>
            <a:off x="228600" y="914400"/>
            <a:ext cx="8610600" cy="5943600"/>
          </a:xfrm>
          <a:solidFill>
            <a:schemeClr val="bg2">
              <a:lumMod val="75000"/>
            </a:schemeClr>
          </a:solidFill>
        </p:spPr>
        <p:txBody>
          <a:bodyPr>
            <a:normAutofit fontScale="47500" lnSpcReduction="20000"/>
          </a:bodyPr>
          <a:lstStyle/>
          <a:p>
            <a:pPr marL="0" indent="0">
              <a:buNone/>
            </a:pPr>
            <a:endParaRPr lang="en-US" dirty="0" smtClean="0">
              <a:ln>
                <a:solidFill>
                  <a:schemeClr val="tx1"/>
                </a:solidFill>
              </a:ln>
            </a:endParaRPr>
          </a:p>
          <a:p>
            <a:pPr marL="0" indent="0">
              <a:buNone/>
            </a:pPr>
            <a:r>
              <a:rPr lang="en-US" dirty="0" smtClean="0">
                <a:ln>
                  <a:solidFill>
                    <a:schemeClr val="tx1"/>
                  </a:solidFill>
                </a:ln>
              </a:rPr>
              <a:t>	</a:t>
            </a:r>
            <a:r>
              <a:rPr lang="en-US" sz="6700" dirty="0" smtClean="0"/>
              <a:t>In “The </a:t>
            </a:r>
            <a:r>
              <a:rPr lang="en-US" sz="6700" dirty="0" smtClean="0"/>
              <a:t>Brush of </a:t>
            </a:r>
            <a:r>
              <a:rPr lang="en-US" sz="6700" dirty="0" smtClean="0"/>
              <a:t>Innocence” by Shannon </a:t>
            </a:r>
            <a:r>
              <a:rPr lang="en-US" sz="6700" dirty="0" err="1" smtClean="0"/>
              <a:t>Maughan</a:t>
            </a:r>
            <a:r>
              <a:rPr lang="en-US" sz="6700" dirty="0" smtClean="0"/>
              <a:t>, readers learn about  a Chinese painting prodigy named Wang </a:t>
            </a:r>
            <a:r>
              <a:rPr lang="en-US" sz="6700" dirty="0" err="1" smtClean="0"/>
              <a:t>Yani</a:t>
            </a:r>
            <a:r>
              <a:rPr lang="en-US" sz="6700" dirty="0" smtClean="0"/>
              <a:t>. </a:t>
            </a:r>
            <a:r>
              <a:rPr lang="en-US" sz="6700" dirty="0" err="1" smtClean="0"/>
              <a:t>Yani</a:t>
            </a:r>
            <a:r>
              <a:rPr lang="en-US" sz="6700" dirty="0" smtClean="0"/>
              <a:t> has loved painting since she was three years old. Known as “a national treasure” in China, she receives her American recognition from lighthearted depictions of monkeys and cats. </a:t>
            </a:r>
            <a:r>
              <a:rPr lang="en-US" sz="6700" dirty="0" err="1" smtClean="0"/>
              <a:t>Yani</a:t>
            </a:r>
            <a:r>
              <a:rPr lang="en-US" sz="6700" dirty="0" smtClean="0"/>
              <a:t> reveals her paintings connection to her inner emotional self by expressing thoughts and feelings that are similar to personal diary entries. A young lady makes art seemingly simplistic become more sophisticated with its infused deep ties to one’s consciousness.</a:t>
            </a:r>
            <a:endParaRPr lang="en-US" sz="6700" dirty="0" smtClean="0">
              <a:ln>
                <a:solidFill>
                  <a:schemeClr val="tx1"/>
                </a:solidFill>
              </a:ln>
            </a:endParaRPr>
          </a:p>
          <a:p>
            <a:pPr marL="0" indent="0">
              <a:buNone/>
            </a:pPr>
            <a:r>
              <a:rPr lang="en-US" sz="7200" dirty="0" smtClean="0">
                <a:ln>
                  <a:solidFill>
                    <a:schemeClr val="tx1"/>
                  </a:solidFill>
                </a:ln>
              </a:rPr>
              <a:t>	</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algn="ctr"/>
            <a:r>
              <a:rPr lang="en-US" dirty="0" smtClean="0"/>
              <a:t>How to Summarize</a:t>
            </a:r>
            <a:endParaRPr lang="en-US" dirty="0"/>
          </a:p>
        </p:txBody>
      </p:sp>
      <p:sp>
        <p:nvSpPr>
          <p:cNvPr id="3" name="Content Placeholder 2"/>
          <p:cNvSpPr>
            <a:spLocks noGrp="1"/>
          </p:cNvSpPr>
          <p:nvPr>
            <p:ph sz="half" idx="1"/>
          </p:nvPr>
        </p:nvSpPr>
        <p:spPr>
          <a:xfrm>
            <a:off x="533400" y="1143000"/>
            <a:ext cx="2514600" cy="4434840"/>
          </a:xfrm>
        </p:spPr>
        <p:txBody>
          <a:bodyPr>
            <a:normAutofit fontScale="92500" lnSpcReduction="10000"/>
          </a:bodyPr>
          <a:lstStyle/>
          <a:p>
            <a:r>
              <a:rPr lang="en-US" dirty="0" smtClean="0"/>
              <a:t>Must have:</a:t>
            </a:r>
            <a:endParaRPr lang="en-US" dirty="0"/>
          </a:p>
        </p:txBody>
      </p:sp>
      <p:sp>
        <p:nvSpPr>
          <p:cNvPr id="4" name="Content Placeholder 3"/>
          <p:cNvSpPr>
            <a:spLocks noGrp="1"/>
          </p:cNvSpPr>
          <p:nvPr>
            <p:ph sz="half" idx="2"/>
          </p:nvPr>
        </p:nvSpPr>
        <p:spPr>
          <a:xfrm>
            <a:off x="3200400" y="1143000"/>
            <a:ext cx="5486400" cy="5715000"/>
          </a:xfrm>
        </p:spPr>
        <p:txBody>
          <a:bodyPr>
            <a:normAutofit fontScale="92500" lnSpcReduction="10000"/>
          </a:bodyPr>
          <a:lstStyle/>
          <a:p>
            <a:r>
              <a:rPr lang="en-US" dirty="0" smtClean="0">
                <a:solidFill>
                  <a:srgbClr val="FF0000"/>
                </a:solidFill>
              </a:rPr>
              <a:t>Put it in your own words (=paraphrase)</a:t>
            </a:r>
          </a:p>
          <a:p>
            <a:endParaRPr lang="en-US" dirty="0" smtClean="0">
              <a:solidFill>
                <a:srgbClr val="FF0000"/>
              </a:solidFill>
            </a:endParaRPr>
          </a:p>
          <a:p>
            <a:r>
              <a:rPr lang="en-US" dirty="0" smtClean="0">
                <a:solidFill>
                  <a:srgbClr val="FF0000"/>
                </a:solidFill>
              </a:rPr>
              <a:t>The summary should be 1/3 to ¼ length of original text</a:t>
            </a:r>
          </a:p>
          <a:p>
            <a:endParaRPr lang="en-US" dirty="0" smtClean="0">
              <a:solidFill>
                <a:srgbClr val="FF0000"/>
              </a:solidFill>
            </a:endParaRPr>
          </a:p>
          <a:p>
            <a:r>
              <a:rPr lang="en-US" dirty="0" smtClean="0">
                <a:solidFill>
                  <a:srgbClr val="FF0000"/>
                </a:solidFill>
              </a:rPr>
              <a:t>Write in 3</a:t>
            </a:r>
            <a:r>
              <a:rPr lang="en-US" baseline="30000" dirty="0" smtClean="0">
                <a:solidFill>
                  <a:srgbClr val="FF0000"/>
                </a:solidFill>
              </a:rPr>
              <a:t>rd</a:t>
            </a:r>
            <a:r>
              <a:rPr lang="en-US" dirty="0" smtClean="0">
                <a:solidFill>
                  <a:srgbClr val="FF0000"/>
                </a:solidFill>
              </a:rPr>
              <a:t> person, using he, she, it, etc.</a:t>
            </a:r>
          </a:p>
          <a:p>
            <a:endParaRPr lang="en-US" dirty="0" smtClean="0">
              <a:solidFill>
                <a:srgbClr val="FF0000"/>
              </a:solidFill>
            </a:endParaRPr>
          </a:p>
          <a:p>
            <a:r>
              <a:rPr lang="en-US" dirty="0" smtClean="0">
                <a:solidFill>
                  <a:srgbClr val="FF0000"/>
                </a:solidFill>
              </a:rPr>
              <a:t>Formula:</a:t>
            </a:r>
          </a:p>
          <a:p>
            <a:pPr lvl="1"/>
            <a:r>
              <a:rPr lang="en-US" dirty="0" smtClean="0">
                <a:solidFill>
                  <a:srgbClr val="FF0000"/>
                </a:solidFill>
              </a:rPr>
              <a:t>Topic Sentence= has a clear main idea; Essential facts; Supporting Details=Key points(1 for each 3 sentences); and conclusion= ties ideas together (overall purpose or message)</a:t>
            </a:r>
            <a:endParaRPr lang="en-US" dirty="0">
              <a:solidFill>
                <a:srgbClr val="FF0000"/>
              </a:solidFill>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Effect transition="in" filter="blinds(horizontal)">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xEl>
                                              <p:pRg st="6" end="6"/>
                                            </p:txEl>
                                          </p:spTgt>
                                        </p:tgtEl>
                                        <p:attrNameLst>
                                          <p:attrName>style.visibility</p:attrName>
                                        </p:attrNameLst>
                                      </p:cBhvr>
                                      <p:to>
                                        <p:strVal val="visible"/>
                                      </p:to>
                                    </p:set>
                                    <p:animEffect transition="in" filter="blinds(horizontal)">
                                      <p:cBhvr>
                                        <p:cTn id="22" dur="500"/>
                                        <p:tgtEl>
                                          <p:spTgt spid="4">
                                            <p:txEl>
                                              <p:pRg st="6" end="6"/>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animEffect transition="in" filter="blinds(horizontal)">
                                      <p:cBhvr>
                                        <p:cTn id="25"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Summary</a:t>
            </a:r>
            <a:endParaRPr lang="en-US" dirty="0"/>
          </a:p>
        </p:txBody>
      </p:sp>
      <p:sp>
        <p:nvSpPr>
          <p:cNvPr id="3" name="Subtitle 2"/>
          <p:cNvSpPr>
            <a:spLocks noGrp="1"/>
          </p:cNvSpPr>
          <p:nvPr>
            <p:ph type="subTitle" idx="1"/>
          </p:nvPr>
        </p:nvSpPr>
        <p:spPr/>
        <p:txBody>
          <a:bodyPr/>
          <a:lstStyle/>
          <a:p>
            <a:r>
              <a:rPr lang="en-US" dirty="0" smtClean="0"/>
              <a:t>= A brief statement of the main ideas and supporting details presented in a piece of writing.</a:t>
            </a:r>
            <a:endParaRPr lang="en-US" dirty="0"/>
          </a:p>
        </p:txBody>
      </p:sp>
      <p:pic>
        <p:nvPicPr>
          <p:cNvPr id="4" name="Picture 3" descr="english.gif"/>
          <p:cNvPicPr>
            <a:picLocks noChangeAspect="1"/>
          </p:cNvPicPr>
          <p:nvPr/>
        </p:nvPicPr>
        <p:blipFill>
          <a:blip r:embed="rId2" cstate="print"/>
          <a:stretch>
            <a:fillRect/>
          </a:stretch>
        </p:blipFill>
        <p:spPr>
          <a:xfrm>
            <a:off x="838200" y="762000"/>
            <a:ext cx="3672840" cy="2407920"/>
          </a:xfrm>
          <a:prstGeom prst="rect">
            <a:avLst/>
          </a:prstGeom>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10"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a:solidFill>
            <a:schemeClr val="tx2">
              <a:lumMod val="20000"/>
              <a:lumOff val="80000"/>
            </a:schemeClr>
          </a:solidFill>
        </p:spPr>
        <p:txBody>
          <a:bodyPr>
            <a:normAutofit fontScale="90000"/>
          </a:bodyPr>
          <a:lstStyle/>
          <a:p>
            <a:pPr algn="ctr"/>
            <a:r>
              <a:rPr lang="en-US" dirty="0" smtClean="0"/>
              <a:t>Copy This Cornell Note Format</a:t>
            </a:r>
            <a:endParaRPr lang="en-US" dirty="0"/>
          </a:p>
        </p:txBody>
      </p:sp>
      <p:graphicFrame>
        <p:nvGraphicFramePr>
          <p:cNvPr id="4" name="Content Placeholder 3"/>
          <p:cNvGraphicFramePr>
            <a:graphicFrameLocks noGrp="1"/>
          </p:cNvGraphicFramePr>
          <p:nvPr>
            <p:ph idx="1"/>
          </p:nvPr>
        </p:nvGraphicFramePr>
        <p:xfrm>
          <a:off x="533400" y="1219200"/>
          <a:ext cx="8229600" cy="5066904"/>
        </p:xfrm>
        <a:graphic>
          <a:graphicData uri="http://schemas.openxmlformats.org/drawingml/2006/table">
            <a:tbl>
              <a:tblPr firstRow="1" bandRow="1">
                <a:tableStyleId>{5940675A-B579-460E-94D1-54222C63F5DA}</a:tableStyleId>
              </a:tblPr>
              <a:tblGrid>
                <a:gridCol w="2743200"/>
                <a:gridCol w="5486400"/>
              </a:tblGrid>
              <a:tr h="495696">
                <a:tc>
                  <a:txBody>
                    <a:bodyPr/>
                    <a:lstStyle/>
                    <a:p>
                      <a:pPr algn="ctr"/>
                      <a:r>
                        <a:rPr lang="en-US" sz="2800" b="1" dirty="0" smtClean="0"/>
                        <a:t>Main Ideas</a:t>
                      </a:r>
                      <a:endParaRPr lang="en-US" sz="2800" b="1" dirty="0"/>
                    </a:p>
                  </a:txBody>
                  <a:tcPr/>
                </a:tc>
                <a:tc>
                  <a:txBody>
                    <a:bodyPr/>
                    <a:lstStyle/>
                    <a:p>
                      <a:r>
                        <a:rPr lang="en-US" sz="2800" b="1" dirty="0" smtClean="0"/>
                        <a:t>Notes:</a:t>
                      </a:r>
                      <a:endParaRPr lang="en-US" sz="2800" b="1" dirty="0"/>
                    </a:p>
                  </a:txBody>
                  <a:tcPr/>
                </a:tc>
              </a:tr>
              <a:tr h="4548744">
                <a:tc>
                  <a:txBody>
                    <a:bodyPr/>
                    <a:lstStyle/>
                    <a:p>
                      <a:endParaRPr lang="en-US" dirty="0" smtClean="0"/>
                    </a:p>
                    <a:p>
                      <a:r>
                        <a:rPr lang="en-US" dirty="0" smtClean="0"/>
                        <a:t>Summary</a:t>
                      </a:r>
                      <a:endParaRPr lang="en-US" dirty="0"/>
                    </a:p>
                  </a:txBody>
                  <a:tcPr/>
                </a:tc>
                <a:tc>
                  <a: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 brief statement of the main ideas and supporting details presented in a piece of writing.</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a:solidFill>
            <a:schemeClr val="tx2">
              <a:lumMod val="20000"/>
              <a:lumOff val="80000"/>
            </a:schemeClr>
          </a:solidFill>
        </p:spPr>
        <p:txBody>
          <a:bodyPr>
            <a:normAutofit fontScale="90000"/>
          </a:bodyPr>
          <a:lstStyle/>
          <a:p>
            <a:pPr algn="ctr"/>
            <a:r>
              <a:rPr lang="en-US" dirty="0" smtClean="0"/>
              <a:t>Copy This Cornell Note Format</a:t>
            </a:r>
            <a:endParaRPr lang="en-US" dirty="0"/>
          </a:p>
        </p:txBody>
      </p:sp>
      <p:graphicFrame>
        <p:nvGraphicFramePr>
          <p:cNvPr id="4" name="Content Placeholder 3"/>
          <p:cNvGraphicFramePr>
            <a:graphicFrameLocks noGrp="1"/>
          </p:cNvGraphicFramePr>
          <p:nvPr>
            <p:ph idx="1"/>
          </p:nvPr>
        </p:nvGraphicFramePr>
        <p:xfrm>
          <a:off x="533400" y="1219200"/>
          <a:ext cx="8229600" cy="5066904"/>
        </p:xfrm>
        <a:graphic>
          <a:graphicData uri="http://schemas.openxmlformats.org/drawingml/2006/table">
            <a:tbl>
              <a:tblPr firstRow="1" bandRow="1">
                <a:tableStyleId>{5940675A-B579-460E-94D1-54222C63F5DA}</a:tableStyleId>
              </a:tblPr>
              <a:tblGrid>
                <a:gridCol w="2743200"/>
                <a:gridCol w="5486400"/>
              </a:tblGrid>
              <a:tr h="495696">
                <a:tc>
                  <a:txBody>
                    <a:bodyPr/>
                    <a:lstStyle/>
                    <a:p>
                      <a:pPr algn="ctr"/>
                      <a:r>
                        <a:rPr lang="en-US" sz="2800" b="1" dirty="0" smtClean="0"/>
                        <a:t>Main Ideas</a:t>
                      </a:r>
                      <a:endParaRPr lang="en-US" sz="2800" b="1" dirty="0"/>
                    </a:p>
                  </a:txBody>
                  <a:tcPr/>
                </a:tc>
                <a:tc>
                  <a:txBody>
                    <a:bodyPr/>
                    <a:lstStyle/>
                    <a:p>
                      <a:r>
                        <a:rPr lang="en-US" sz="2800" b="1" dirty="0" smtClean="0"/>
                        <a:t>Notes:</a:t>
                      </a:r>
                      <a:endParaRPr lang="en-US" sz="2800" b="1" dirty="0"/>
                    </a:p>
                  </a:txBody>
                  <a:tcPr/>
                </a:tc>
              </a:tr>
              <a:tr h="4548744">
                <a:tc>
                  <a:txBody>
                    <a:bodyPr/>
                    <a:lstStyle/>
                    <a:p>
                      <a:endParaRPr lang="en-US" dirty="0" smtClean="0"/>
                    </a:p>
                    <a:p>
                      <a:r>
                        <a:rPr lang="en-US" dirty="0" smtClean="0"/>
                        <a:t>Summary</a:t>
                      </a:r>
                      <a:endParaRPr lang="en-US" dirty="0"/>
                    </a:p>
                  </a:txBody>
                  <a:tcPr/>
                </a:tc>
                <a:tc>
                  <a:txBody>
                    <a:bodyPr/>
                    <a:lstStyle/>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 A brief statement of the main ideas and supporting details presented in a piece of writing.</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r>
            </a:tbl>
          </a:graphicData>
        </a:graphic>
      </p:graphicFrame>
      <p:sp>
        <p:nvSpPr>
          <p:cNvPr id="5" name="TextBox 4"/>
          <p:cNvSpPr txBox="1"/>
          <p:nvPr/>
        </p:nvSpPr>
        <p:spPr>
          <a:xfrm>
            <a:off x="4038600" y="3048000"/>
            <a:ext cx="3434595" cy="369332"/>
          </a:xfrm>
          <a:prstGeom prst="rect">
            <a:avLst/>
          </a:prstGeom>
          <a:noFill/>
        </p:spPr>
        <p:txBody>
          <a:bodyPr wrap="none" rtlCol="0">
            <a:spAutoFit/>
          </a:bodyPr>
          <a:lstStyle/>
          <a:p>
            <a:r>
              <a:rPr lang="en-US" dirty="0" smtClean="0"/>
              <a:t>=short  with main ideas &amp; details</a:t>
            </a:r>
            <a:endParaRPr lang="en-US" dirty="0"/>
          </a:p>
        </p:txBody>
      </p:sp>
      <p:sp>
        <p:nvSpPr>
          <p:cNvPr id="6" name="Multiply 5"/>
          <p:cNvSpPr/>
          <p:nvPr/>
        </p:nvSpPr>
        <p:spPr>
          <a:xfrm>
            <a:off x="4648200" y="1752600"/>
            <a:ext cx="1905000" cy="12192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Cares?</a:t>
            </a:r>
            <a:endParaRPr lang="en-US" dirty="0"/>
          </a:p>
        </p:txBody>
      </p:sp>
      <p:sp>
        <p:nvSpPr>
          <p:cNvPr id="3" name="Content Placeholder 2"/>
          <p:cNvSpPr>
            <a:spLocks noGrp="1"/>
          </p:cNvSpPr>
          <p:nvPr>
            <p:ph idx="1"/>
          </p:nvPr>
        </p:nvSpPr>
        <p:spPr>
          <a:xfrm>
            <a:off x="457200" y="1935480"/>
            <a:ext cx="6934200" cy="4922520"/>
          </a:xfrm>
        </p:spPr>
        <p:txBody>
          <a:bodyPr>
            <a:normAutofit/>
          </a:bodyPr>
          <a:lstStyle/>
          <a:p>
            <a:pPr>
              <a:buNone/>
            </a:pPr>
            <a:r>
              <a:rPr lang="en-US" dirty="0" smtClean="0">
                <a:solidFill>
                  <a:srgbClr val="FF0000"/>
                </a:solidFill>
              </a:rPr>
              <a:t>The ability to summarize is important in many jobs.</a:t>
            </a:r>
          </a:p>
          <a:p>
            <a:pPr lvl="1">
              <a:buFont typeface="Wingdings" pitchFamily="2" charset="2"/>
              <a:buChar char="Ø"/>
            </a:pPr>
            <a:endParaRPr lang="en-US" dirty="0" smtClean="0"/>
          </a:p>
          <a:p>
            <a:pPr lvl="1">
              <a:buFont typeface="Wingdings" pitchFamily="2" charset="2"/>
              <a:buChar char="Ø"/>
            </a:pPr>
            <a:r>
              <a:rPr lang="en-US" dirty="0" smtClean="0"/>
              <a:t>Critics =&gt; summarize the work to be critiqued</a:t>
            </a:r>
          </a:p>
          <a:p>
            <a:pPr lvl="1">
              <a:buFont typeface="Wingdings" pitchFamily="2" charset="2"/>
              <a:buChar char="Ø"/>
            </a:pPr>
            <a:r>
              <a:rPr lang="en-US" dirty="0" smtClean="0"/>
              <a:t>Doctors =&gt; summarize a patient’s condition to others.</a:t>
            </a:r>
          </a:p>
          <a:p>
            <a:pPr lvl="1">
              <a:buFont typeface="Wingdings" pitchFamily="2" charset="2"/>
              <a:buChar char="Ø"/>
            </a:pPr>
            <a:r>
              <a:rPr lang="en-US" dirty="0" smtClean="0"/>
              <a:t>Construction workers =&gt;  summarize the process of a building site.</a:t>
            </a:r>
          </a:p>
          <a:p>
            <a:pPr lvl="1">
              <a:buNone/>
            </a:pPr>
            <a:endParaRPr lang="en-US" dirty="0" smtClean="0">
              <a:latin typeface="Algerian" pitchFamily="82" charset="0"/>
            </a:endParaRPr>
          </a:p>
          <a:p>
            <a:pPr lvl="1">
              <a:buNone/>
            </a:pPr>
            <a:r>
              <a:rPr lang="en-US" sz="2600" dirty="0" smtClean="0">
                <a:latin typeface="Algerian" pitchFamily="82" charset="0"/>
              </a:rPr>
              <a:t>Also </a:t>
            </a:r>
            <a:r>
              <a:rPr lang="en-US" sz="2600" u="sng" dirty="0" smtClean="0">
                <a:latin typeface="Algerian" pitchFamily="82" charset="0"/>
              </a:rPr>
              <a:t>You</a:t>
            </a:r>
            <a:r>
              <a:rPr lang="en-US" sz="2600" dirty="0" smtClean="0">
                <a:latin typeface="Algerian" pitchFamily="82" charset="0"/>
              </a:rPr>
              <a:t> will be </a:t>
            </a:r>
            <a:r>
              <a:rPr lang="en-US" sz="2600" u="sng" dirty="0" smtClean="0">
                <a:latin typeface="Algerian" pitchFamily="82" charset="0"/>
              </a:rPr>
              <a:t>tested</a:t>
            </a:r>
            <a:r>
              <a:rPr lang="en-US" sz="2600" dirty="0" smtClean="0">
                <a:latin typeface="Algerian" pitchFamily="82" charset="0"/>
              </a:rPr>
              <a:t> on this </a:t>
            </a:r>
          </a:p>
          <a:p>
            <a:pPr lvl="1">
              <a:buNone/>
            </a:pPr>
            <a:r>
              <a:rPr lang="en-US" sz="2600" dirty="0" smtClean="0">
                <a:latin typeface="Algerian" pitchFamily="82" charset="0"/>
              </a:rPr>
              <a:t>During the next few weeks!</a:t>
            </a:r>
          </a:p>
        </p:txBody>
      </p:sp>
      <p:pic>
        <p:nvPicPr>
          <p:cNvPr id="1026" name="Picture 2" descr="C:\Program Files\Microsoft Office\MEDIA\CAGCAT10\j0240719.wmf"/>
          <p:cNvPicPr>
            <a:picLocks noChangeAspect="1" noChangeArrowheads="1"/>
          </p:cNvPicPr>
          <p:nvPr/>
        </p:nvPicPr>
        <p:blipFill>
          <a:blip r:embed="rId2" cstate="print"/>
          <a:srcRect/>
          <a:stretch>
            <a:fillRect/>
          </a:stretch>
        </p:blipFill>
        <p:spPr bwMode="auto">
          <a:xfrm>
            <a:off x="7467600" y="2514600"/>
            <a:ext cx="1316431" cy="2066166"/>
          </a:xfrm>
          <a:prstGeom prst="rect">
            <a:avLst/>
          </a:prstGeom>
          <a:noFill/>
        </p:spPr>
      </p:pic>
      <p:pic>
        <p:nvPicPr>
          <p:cNvPr id="1027" name="Picture 3" descr="C:\Program Files\Microsoft Office\MEDIA\CAGCAT10\j0291984.wmf"/>
          <p:cNvPicPr>
            <a:picLocks noChangeAspect="1" noChangeArrowheads="1"/>
          </p:cNvPicPr>
          <p:nvPr/>
        </p:nvPicPr>
        <p:blipFill>
          <a:blip r:embed="rId3" cstate="print"/>
          <a:srcRect/>
          <a:stretch>
            <a:fillRect/>
          </a:stretch>
        </p:blipFill>
        <p:spPr bwMode="auto">
          <a:xfrm>
            <a:off x="6477000" y="4944161"/>
            <a:ext cx="1807769" cy="1913839"/>
          </a:xfrm>
          <a:prstGeom prst="rect">
            <a:avLst/>
          </a:prstGeom>
          <a:noFill/>
        </p:spPr>
      </p:pic>
      <p:pic>
        <p:nvPicPr>
          <p:cNvPr id="8" name="Picture 7" descr="writing.jpg"/>
          <p:cNvPicPr>
            <a:picLocks noChangeAspect="1"/>
          </p:cNvPicPr>
          <p:nvPr/>
        </p:nvPicPr>
        <p:blipFill>
          <a:blip r:embed="rId4" cstate="print"/>
          <a:stretch>
            <a:fillRect/>
          </a:stretch>
        </p:blipFill>
        <p:spPr>
          <a:xfrm>
            <a:off x="7239000" y="762000"/>
            <a:ext cx="1676400" cy="1744980"/>
          </a:xfrm>
          <a:prstGeom prst="rect">
            <a:avLst/>
          </a:prstGeom>
        </p:spPr>
      </p:pic>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 summary </a:t>
            </a:r>
            <a:r>
              <a:rPr lang="en-US" dirty="0" smtClean="0">
                <a:solidFill>
                  <a:srgbClr val="FF0000"/>
                </a:solidFill>
              </a:rPr>
              <a:t>does </a:t>
            </a:r>
            <a:r>
              <a:rPr lang="en-US" b="1" u="sng" dirty="0" smtClean="0">
                <a:solidFill>
                  <a:srgbClr val="FF0000"/>
                </a:solidFill>
              </a:rPr>
              <a:t>not</a:t>
            </a:r>
            <a:r>
              <a:rPr lang="en-US" dirty="0" smtClean="0">
                <a:solidFill>
                  <a:srgbClr val="FF0000"/>
                </a:solidFill>
              </a:rPr>
              <a:t> include</a:t>
            </a:r>
            <a:r>
              <a:rPr lang="en-US" dirty="0" smtClean="0"/>
              <a:t>…</a:t>
            </a:r>
            <a:endParaRPr lang="en-US" dirty="0"/>
          </a:p>
        </p:txBody>
      </p:sp>
      <p:sp>
        <p:nvSpPr>
          <p:cNvPr id="3" name="Content Placeholder 2"/>
          <p:cNvSpPr>
            <a:spLocks noGrp="1"/>
          </p:cNvSpPr>
          <p:nvPr>
            <p:ph sz="half" idx="1"/>
          </p:nvPr>
        </p:nvSpPr>
        <p:spPr/>
        <p:txBody>
          <a:bodyPr>
            <a:normAutofit/>
          </a:bodyPr>
          <a:lstStyle/>
          <a:p>
            <a:pPr>
              <a:buNone/>
            </a:pPr>
            <a:endParaRPr lang="en-US" sz="2400" dirty="0" smtClean="0"/>
          </a:p>
          <a:p>
            <a:r>
              <a:rPr lang="en-US" sz="4800" dirty="0" smtClean="0">
                <a:solidFill>
                  <a:srgbClr val="FF0000"/>
                </a:solidFill>
              </a:rPr>
              <a:t>your opinions </a:t>
            </a:r>
          </a:p>
          <a:p>
            <a:pPr>
              <a:buNone/>
            </a:pPr>
            <a:endParaRPr lang="en-US" sz="4800" dirty="0" smtClean="0"/>
          </a:p>
          <a:p>
            <a:r>
              <a:rPr lang="en-US" sz="4800" dirty="0" smtClean="0">
                <a:solidFill>
                  <a:srgbClr val="FF0000"/>
                </a:solidFill>
              </a:rPr>
              <a:t>or judgments</a:t>
            </a:r>
            <a:endParaRPr lang="en-US" sz="4800" dirty="0">
              <a:solidFill>
                <a:srgbClr val="FF0000"/>
              </a:solidFill>
            </a:endParaRPr>
          </a:p>
        </p:txBody>
      </p:sp>
      <p:sp>
        <p:nvSpPr>
          <p:cNvPr id="4" name="Content Placeholder 3"/>
          <p:cNvSpPr>
            <a:spLocks noGrp="1"/>
          </p:cNvSpPr>
          <p:nvPr>
            <p:ph sz="half" idx="2"/>
          </p:nvPr>
        </p:nvSpPr>
        <p:spPr/>
        <p:txBody>
          <a:bodyPr/>
          <a:lstStyle/>
          <a:p>
            <a:pPr>
              <a:buNone/>
            </a:pPr>
            <a:endParaRPr lang="en-US" dirty="0" smtClean="0">
              <a:solidFill>
                <a:srgbClr val="FF0000"/>
              </a:solidFill>
            </a:endParaRPr>
          </a:p>
          <a:p>
            <a:pPr>
              <a:buNone/>
            </a:pPr>
            <a:r>
              <a:rPr lang="en-US" dirty="0" smtClean="0"/>
              <a:t>“I disagree with the way the author …”</a:t>
            </a:r>
          </a:p>
          <a:p>
            <a:pPr>
              <a:buNone/>
            </a:pPr>
            <a:endParaRPr lang="en-US" dirty="0" smtClean="0"/>
          </a:p>
          <a:p>
            <a:pPr>
              <a:buNone/>
            </a:pPr>
            <a:endParaRPr lang="en-US" dirty="0" smtClean="0"/>
          </a:p>
          <a:p>
            <a:pPr>
              <a:buNone/>
            </a:pPr>
            <a:r>
              <a:rPr lang="en-US" dirty="0" smtClean="0"/>
              <a:t>“No character has been as funny as this one.”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Summaries</a:t>
            </a:r>
            <a:endParaRPr lang="en-US" dirty="0"/>
          </a:p>
        </p:txBody>
      </p:sp>
      <p:sp>
        <p:nvSpPr>
          <p:cNvPr id="3" name="Text Placeholder 2"/>
          <p:cNvSpPr>
            <a:spLocks noGrp="1"/>
          </p:cNvSpPr>
          <p:nvPr>
            <p:ph type="body" idx="1"/>
          </p:nvPr>
        </p:nvSpPr>
        <p:spPr/>
        <p:txBody>
          <a:bodyPr>
            <a:normAutofit/>
          </a:bodyPr>
          <a:lstStyle/>
          <a:p>
            <a:pPr algn="ctr"/>
            <a:r>
              <a:rPr lang="en-US" sz="6600" dirty="0" smtClean="0">
                <a:solidFill>
                  <a:srgbClr val="FF0000"/>
                </a:solidFill>
              </a:rPr>
              <a:t>Stick to the Facts</a:t>
            </a:r>
            <a:endParaRPr lang="en-US" sz="6600" dirty="0">
              <a:solidFill>
                <a:srgbClr val="FF0000"/>
              </a:solidFill>
            </a:endParaRPr>
          </a:p>
        </p:txBody>
      </p:sp>
    </p:spTree>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Format for Articles</a:t>
            </a:r>
            <a:endParaRPr lang="en-US" dirty="0"/>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In this article, the author describes</a:t>
            </a:r>
            <a:r>
              <a:rPr lang="en-US" dirty="0" smtClean="0">
                <a:solidFill>
                  <a:srgbClr val="FF0000"/>
                </a:solidFill>
              </a:rPr>
              <a:t>……(“big idea”/main point of article).  </a:t>
            </a:r>
            <a:r>
              <a:rPr lang="en-US" dirty="0" smtClean="0"/>
              <a:t>The first important detail is/ One detail that supports this is…</a:t>
            </a:r>
            <a:r>
              <a:rPr lang="en-US" dirty="0" smtClean="0">
                <a:solidFill>
                  <a:srgbClr val="FF0000"/>
                </a:solidFill>
              </a:rPr>
              <a:t>(1</a:t>
            </a:r>
            <a:r>
              <a:rPr lang="en-US" baseline="30000" dirty="0" smtClean="0">
                <a:solidFill>
                  <a:srgbClr val="FF0000"/>
                </a:solidFill>
              </a:rPr>
              <a:t>st</a:t>
            </a:r>
            <a:r>
              <a:rPr lang="en-US" dirty="0" smtClean="0">
                <a:solidFill>
                  <a:srgbClr val="FF0000"/>
                </a:solidFill>
              </a:rPr>
              <a:t> important detail/idea from the article that supports “big idea”)</a:t>
            </a:r>
            <a:r>
              <a:rPr lang="en-US" dirty="0" smtClean="0"/>
              <a:t> </a:t>
            </a:r>
            <a:r>
              <a:rPr lang="en-US" dirty="0" smtClean="0">
                <a:solidFill>
                  <a:srgbClr val="FF0000"/>
                </a:solidFill>
              </a:rPr>
              <a:t>. </a:t>
            </a:r>
            <a:r>
              <a:rPr lang="en-US" dirty="0" smtClean="0"/>
              <a:t>Also/In addition,….</a:t>
            </a:r>
            <a:r>
              <a:rPr lang="en-US" dirty="0" smtClean="0">
                <a:solidFill>
                  <a:srgbClr val="FF0000"/>
                </a:solidFill>
              </a:rPr>
              <a:t>(2</a:t>
            </a:r>
            <a:r>
              <a:rPr lang="en-US" baseline="30000" dirty="0" smtClean="0">
                <a:solidFill>
                  <a:srgbClr val="FF0000"/>
                </a:solidFill>
              </a:rPr>
              <a:t>nd</a:t>
            </a:r>
            <a:r>
              <a:rPr lang="en-US" dirty="0" smtClean="0">
                <a:solidFill>
                  <a:srgbClr val="FF0000"/>
                </a:solidFill>
              </a:rPr>
              <a:t> important detail/idea). </a:t>
            </a:r>
            <a:r>
              <a:rPr lang="en-US" dirty="0" smtClean="0"/>
              <a:t>As a result,…</a:t>
            </a:r>
            <a:r>
              <a:rPr lang="en-US" dirty="0" smtClean="0">
                <a:solidFill>
                  <a:srgbClr val="FF0000"/>
                </a:solidFill>
              </a:rPr>
              <a:t>(3</a:t>
            </a:r>
            <a:r>
              <a:rPr lang="en-US" baseline="30000" dirty="0" smtClean="0">
                <a:solidFill>
                  <a:srgbClr val="FF0000"/>
                </a:solidFill>
              </a:rPr>
              <a:t>rd</a:t>
            </a:r>
            <a:r>
              <a:rPr lang="en-US" dirty="0" smtClean="0">
                <a:solidFill>
                  <a:srgbClr val="FF0000"/>
                </a:solidFill>
              </a:rPr>
              <a:t> important detail/idea). </a:t>
            </a:r>
            <a:r>
              <a:rPr lang="en-US" dirty="0" smtClean="0"/>
              <a:t>Therefore,… </a:t>
            </a:r>
            <a:r>
              <a:rPr lang="en-US" dirty="0" smtClean="0">
                <a:solidFill>
                  <a:srgbClr val="FF0000"/>
                </a:solidFill>
              </a:rPr>
              <a:t>(</a:t>
            </a:r>
            <a:r>
              <a:rPr lang="en-US" smtClean="0">
                <a:solidFill>
                  <a:srgbClr val="FF0000"/>
                </a:solidFill>
              </a:rPr>
              <a:t>state purpose/message)</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09600"/>
          </a:xfrm>
          <a:solidFill>
            <a:schemeClr val="tx2">
              <a:lumMod val="20000"/>
              <a:lumOff val="80000"/>
            </a:schemeClr>
          </a:solidFill>
        </p:spPr>
        <p:txBody>
          <a:bodyPr>
            <a:normAutofit fontScale="90000"/>
          </a:bodyPr>
          <a:lstStyle/>
          <a:p>
            <a:pPr algn="ctr"/>
            <a:r>
              <a:rPr lang="en-US" dirty="0" smtClean="0"/>
              <a:t>Copy This Cornell Note Format</a:t>
            </a:r>
            <a:endParaRPr lang="en-US" dirty="0"/>
          </a:p>
        </p:txBody>
      </p:sp>
      <p:graphicFrame>
        <p:nvGraphicFramePr>
          <p:cNvPr id="4" name="Content Placeholder 3"/>
          <p:cNvGraphicFramePr>
            <a:graphicFrameLocks noGrp="1"/>
          </p:cNvGraphicFramePr>
          <p:nvPr>
            <p:ph idx="1"/>
          </p:nvPr>
        </p:nvGraphicFramePr>
        <p:xfrm>
          <a:off x="533400" y="1219200"/>
          <a:ext cx="8229600" cy="5066904"/>
        </p:xfrm>
        <a:graphic>
          <a:graphicData uri="http://schemas.openxmlformats.org/drawingml/2006/table">
            <a:tbl>
              <a:tblPr firstRow="1" bandRow="1">
                <a:tableStyleId>{5940675A-B579-460E-94D1-54222C63F5DA}</a:tableStyleId>
              </a:tblPr>
              <a:tblGrid>
                <a:gridCol w="2743200"/>
                <a:gridCol w="5486400"/>
              </a:tblGrid>
              <a:tr h="495696">
                <a:tc>
                  <a:txBody>
                    <a:bodyPr/>
                    <a:lstStyle/>
                    <a:p>
                      <a:pPr algn="ctr"/>
                      <a:r>
                        <a:rPr lang="en-US" sz="2800" b="1" dirty="0" smtClean="0"/>
                        <a:t>Main Ideas</a:t>
                      </a:r>
                      <a:endParaRPr lang="en-US" sz="2800" b="1" dirty="0"/>
                    </a:p>
                  </a:txBody>
                  <a:tcPr/>
                </a:tc>
                <a:tc>
                  <a:txBody>
                    <a:bodyPr/>
                    <a:lstStyle/>
                    <a:p>
                      <a:r>
                        <a:rPr lang="en-US" sz="2800" b="1" dirty="0" smtClean="0"/>
                        <a:t>Notes:</a:t>
                      </a:r>
                      <a:endParaRPr lang="en-US" sz="2800" b="1" dirty="0"/>
                    </a:p>
                  </a:txBody>
                  <a:tcPr/>
                </a:tc>
              </a:tr>
              <a:tr h="4548744">
                <a:tc>
                  <a:txBody>
                    <a:bodyPr/>
                    <a:lstStyle/>
                    <a:p>
                      <a:endParaRPr lang="en-US" dirty="0" smtClean="0"/>
                    </a:p>
                    <a:p>
                      <a:r>
                        <a:rPr lang="en-US" dirty="0" smtClean="0"/>
                        <a:t>What</a:t>
                      </a:r>
                      <a:r>
                        <a:rPr lang="en-US" baseline="0" dirty="0" smtClean="0"/>
                        <a:t> to look for?</a:t>
                      </a:r>
                    </a:p>
                    <a:p>
                      <a:endParaRPr lang="en-US" baseline="0" dirty="0" smtClean="0"/>
                    </a:p>
                    <a:p>
                      <a:endParaRPr lang="en-US" baseline="0" dirty="0" smtClean="0"/>
                    </a:p>
                    <a:p>
                      <a:endParaRPr lang="en-US" baseline="0" dirty="0" smtClean="0"/>
                    </a:p>
                    <a:p>
                      <a:endParaRPr lang="en-US" baseline="0" dirty="0" smtClean="0"/>
                    </a:p>
                    <a:p>
                      <a:r>
                        <a:rPr lang="en-US" baseline="0" dirty="0" smtClean="0"/>
                        <a:t>Practice examples:</a:t>
                      </a:r>
                    </a:p>
                    <a:p>
                      <a:r>
                        <a:rPr lang="en-US" dirty="0" smtClean="0"/>
                        <a:t>         key words/concepts-</a:t>
                      </a:r>
                    </a:p>
                    <a:p>
                      <a:endParaRPr lang="en-US" dirty="0" smtClean="0"/>
                    </a:p>
                    <a:p>
                      <a:r>
                        <a:rPr lang="en-US" dirty="0" smtClean="0"/>
                        <a:t>          </a:t>
                      </a:r>
                    </a:p>
                    <a:p>
                      <a:endParaRPr lang="en-US" dirty="0" smtClean="0"/>
                    </a:p>
                    <a:p>
                      <a:r>
                        <a:rPr lang="en-US" dirty="0" smtClean="0"/>
                        <a:t>Must have:</a:t>
                      </a:r>
                      <a:endParaRPr lang="en-US" dirty="0"/>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a:txBody>
                  <a:tcPr/>
                </a:tc>
              </a:tr>
            </a:tbl>
          </a:graphicData>
        </a:graphic>
      </p:graphicFrame>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9333</TotalTime>
  <Words>335</Words>
  <Application>Microsoft Office PowerPoint</Application>
  <PresentationFormat>On-screen Show (4:3)</PresentationFormat>
  <Paragraphs>153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Copy This Cornell Note Format</vt:lpstr>
      <vt:lpstr>  Summary</vt:lpstr>
      <vt:lpstr>Copy This Cornell Note Format</vt:lpstr>
      <vt:lpstr>Copy This Cornell Note Format</vt:lpstr>
      <vt:lpstr>Who Cares?</vt:lpstr>
      <vt:lpstr>A summary does not include…</vt:lpstr>
      <vt:lpstr>Summaries</vt:lpstr>
      <vt:lpstr>Summary Format for Articles</vt:lpstr>
      <vt:lpstr>Copy This Cornell Note Format</vt:lpstr>
      <vt:lpstr>How to Summarize</vt:lpstr>
      <vt:lpstr> The Brush of Innocence. (Wang Yani biography) Publishers Weekly | November 29, 1991 | by Maughan, Shannon  </vt:lpstr>
      <vt:lpstr> The Brush of Innocence. (Wang Yani biography) Publishers Weekly | November 29, 1991 | by Maughan, Shannon  </vt:lpstr>
      <vt:lpstr> The Brush of Innocence. (Wang Yani biography) Publishers Weekly | November 29, 1991 | by Maughan, Shannon  </vt:lpstr>
      <vt:lpstr>  </vt:lpstr>
      <vt:lpstr>How to Summarize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dc:title>
  <dc:creator>rvaughn</dc:creator>
  <cp:lastModifiedBy>robbie.vaughn</cp:lastModifiedBy>
  <cp:revision>57</cp:revision>
  <dcterms:created xsi:type="dcterms:W3CDTF">2011-09-23T22:46:39Z</dcterms:created>
  <dcterms:modified xsi:type="dcterms:W3CDTF">2013-09-04T20:37:46Z</dcterms:modified>
</cp:coreProperties>
</file>