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3"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CC00"/>
    <a:srgbClr val="0099FF"/>
    <a:srgbClr val="FF0066"/>
    <a:srgbClr val="000000"/>
    <a:srgbClr val="36BA85"/>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1" autoAdjust="0"/>
    <p:restoredTop sz="94664" autoAdjust="0"/>
  </p:normalViewPr>
  <p:slideViewPr>
    <p:cSldViewPr>
      <p:cViewPr>
        <p:scale>
          <a:sx n="66" d="100"/>
          <a:sy n="66" d="100"/>
        </p:scale>
        <p:origin x="-14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D48A471A-9DE7-4024-892D-C0C7E9AEA80E}" type="datetimeFigureOut">
              <a:rPr lang="en-US"/>
              <a:pPr>
                <a:defRPr/>
              </a:pPr>
              <a:t>4/17/2014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CF675DF-10CA-4A84-9D7B-2C6FCACFA99B}"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A19A78-893B-4FFE-989C-5CAABF27B9EA}" type="datetimeFigureOut">
              <a:rPr lang="en-US"/>
              <a:pPr>
                <a:defRPr/>
              </a:pPr>
              <a:t>4/17/2014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1B2138-4F2C-4A26-AB79-CB280A487A35}"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E979D6-B5F1-4620-9F2C-6A378E4DA5E6}" type="datetimeFigureOut">
              <a:rPr lang="en-US"/>
              <a:pPr>
                <a:defRPr/>
              </a:pPr>
              <a:t>4/17/2014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D1503E-88EC-4B87-9F25-6B415A9CA668}"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C2E70537-9DA0-4E5F-9B7E-597D5CAF450E}" type="datetimeFigureOut">
              <a:rPr lang="en-US"/>
              <a:pPr>
                <a:defRPr/>
              </a:pPr>
              <a:t>4/17/2014</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53AA35E5-50F1-46CA-A9FB-8900ED9244C5}"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A57CE0A1-1E54-49F7-83D3-9C5286D92067}" type="datetimeFigureOut">
              <a:rPr lang="en-US"/>
              <a:pPr>
                <a:defRPr/>
              </a:pPr>
              <a:t>4/17/2014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3A5420CE-12DC-40A3-85B2-3D12E33DEC2E}"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4C71ECBA-23B1-440F-8F50-4FD8176E0E6C}" type="datetimeFigureOut">
              <a:rPr lang="en-US"/>
              <a:pPr>
                <a:defRPr/>
              </a:pPr>
              <a:t>4/17/2014</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D537CBB-263E-4E20-A546-1337544FF915}"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DF603962-F7CE-44C7-97B7-BDC65278C490}" type="datetimeFigureOut">
              <a:rPr lang="en-US"/>
              <a:pPr>
                <a:defRPr/>
              </a:pPr>
              <a:t>4/17/2014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0A3085-61D9-4879-9DA3-E96099BB62ED}"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FF0E9D8-8552-4304-A11D-1FF741FFB810}" type="datetimeFigureOut">
              <a:rPr lang="en-US"/>
              <a:pPr>
                <a:defRPr/>
              </a:pPr>
              <a:t>4/17/2014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CECB5C-2729-428F-8458-C217C52712E3}"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573AD7-0C1A-4B22-84F9-645F87683A0B}" type="datetimeFigureOut">
              <a:rPr lang="en-US"/>
              <a:pPr>
                <a:defRPr/>
              </a:pPr>
              <a:t>4/17/2014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0A31B2-CAA9-44B5-A44F-4DCBB19BD3F0}"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BFF5BE-B875-4F73-B89E-03F60FB8EEE0}" type="datetimeFigureOut">
              <a:rPr lang="en-US"/>
              <a:pPr>
                <a:defRPr/>
              </a:pPr>
              <a:t>4/17/2014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1B3EB5-A5F1-40F9-8D79-5FAA90A048B1}"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39CCBC64-46D4-495E-95B8-2A622AF8B193}" type="datetimeFigureOut">
              <a:rPr lang="en-US"/>
              <a:pPr>
                <a:defRPr/>
              </a:pPr>
              <a:t>4/17/2014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A9D7535D-6488-4C3F-A53D-6FE4B5568E14}" type="slidenum">
              <a:rPr lang="en-US"/>
              <a:pPr>
                <a:defRPr/>
              </a:pPr>
              <a:t>‹#›</a:t>
            </a:fld>
            <a:endParaRPr lang="en-US"/>
          </a:p>
        </p:txBody>
      </p:sp>
    </p:spTree>
  </p:cSld>
  <p:clrMapOvr>
    <a:masterClrMapping/>
  </p:clrMapOvr>
  <p:transition spd="slow" advClick="0" advTm="8000">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cs typeface="+mn-cs"/>
              </a:defRPr>
            </a:lvl1pPr>
          </a:lstStyle>
          <a:p>
            <a:pPr>
              <a:defRPr/>
            </a:pPr>
            <a:fld id="{E3874FC4-A62A-4CB5-A913-C83DEE05A1A4}" type="datetimeFigureOut">
              <a:rPr lang="en-US"/>
              <a:pPr>
                <a:defRPr/>
              </a:pPr>
              <a:t>4/17/2014</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cs typeface="+mn-cs"/>
              </a:defRPr>
            </a:lvl1pPr>
          </a:lstStyle>
          <a:p>
            <a:pPr>
              <a:defRPr/>
            </a:pPr>
            <a:fld id="{90A2A32B-8A0E-40AF-9F92-F4DDB5D2D8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slow" advClick="0"/>
  <p:timing>
    <p:tnLst>
      <p:par>
        <p:cTn id="1" dur="indefinite" restart="never" nodeType="tmRoot"/>
      </p:par>
    </p:tnLst>
  </p:timing>
  <p:txStyles>
    <p:titleStyle>
      <a:lvl1pPr marL="319088" indent="-319088" algn="r" rtl="0" eaLnBrk="0" fontAlgn="base" hangingPunct="0">
        <a:spcBef>
          <a:spcPct val="0"/>
        </a:spcBef>
        <a:spcAft>
          <a:spcPct val="0"/>
        </a:spcAft>
        <a:buClr>
          <a:srgbClr val="786F51"/>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786F51"/>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786F51"/>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786F51"/>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786F51"/>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786F51"/>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786F51"/>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786F51"/>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786F51"/>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786F51"/>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
          <p:cNvSpPr>
            <a:spLocks noGrp="1"/>
          </p:cNvSpPr>
          <p:nvPr>
            <p:ph type="subTitle" idx="1"/>
          </p:nvPr>
        </p:nvSpPr>
        <p:spPr>
          <a:xfrm>
            <a:off x="457200" y="4419600"/>
            <a:ext cx="8229600" cy="1600200"/>
          </a:xfrm>
        </p:spPr>
        <p:txBody>
          <a:bodyPr/>
          <a:lstStyle/>
          <a:p>
            <a:pPr eaLnBrk="1" hangingPunct="1">
              <a:lnSpc>
                <a:spcPct val="80000"/>
              </a:lnSpc>
            </a:pPr>
            <a:r>
              <a:rPr lang="en-US" sz="3600" smtClean="0">
                <a:solidFill>
                  <a:srgbClr val="002060"/>
                </a:solidFill>
                <a:cs typeface="Times New Roman" pitchFamily="18" charset="0"/>
              </a:rPr>
              <a:t>By Nikhil Masand , Emma Blenkinsop, Noah Hattevik, and Hannah-Lane Goldstein</a:t>
            </a:r>
          </a:p>
        </p:txBody>
      </p:sp>
      <p:sp>
        <p:nvSpPr>
          <p:cNvPr id="2" name="Title 1"/>
          <p:cNvSpPr>
            <a:spLocks noGrp="1"/>
          </p:cNvSpPr>
          <p:nvPr>
            <p:ph type="ctrTitle"/>
          </p:nvPr>
        </p:nvSpPr>
        <p:spPr>
          <a:xfrm>
            <a:off x="685800" y="2130425"/>
            <a:ext cx="7772400" cy="993775"/>
          </a:xfrm>
        </p:spPr>
        <p:txBody>
          <a:bodyPr/>
          <a:lstStyle/>
          <a:p>
            <a:pPr marL="182880" indent="0" algn="ctr" eaLnBrk="1" fontAlgn="auto" hangingPunct="1">
              <a:spcAft>
                <a:spcPts val="0"/>
              </a:spcAft>
              <a:buClr>
                <a:schemeClr val="accent6">
                  <a:lumMod val="75000"/>
                </a:schemeClr>
              </a:buClr>
              <a:buFont typeface="Georgia" pitchFamily="18" charset="0"/>
              <a:buNone/>
              <a:defRPr/>
            </a:pPr>
            <a:r>
              <a:rPr lang="en-US" sz="6000" dirty="0" smtClean="0">
                <a:solidFill>
                  <a:srgbClr val="002060"/>
                </a:solidFill>
                <a:cs typeface="Times New Roman" pitchFamily="18" charset="0"/>
              </a:rPr>
              <a:t>Our Culture</a:t>
            </a:r>
            <a:endParaRPr lang="en-US" sz="6000" dirty="0">
              <a:solidFill>
                <a:srgbClr val="002060"/>
              </a:solidFill>
              <a:cs typeface="Times New Roman" pitchFamily="18" charset="0"/>
            </a:endParaRPr>
          </a:p>
        </p:txBody>
      </p:sp>
    </p:spTree>
  </p:cSld>
  <p:clrMapOvr>
    <a:masterClrMapping/>
  </p:clrMapOvr>
  <p:transition spd="slow" advClick="0" advTm="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313">
                                            <p:txEl>
                                              <p:pRg st="0" end="0"/>
                                            </p:txEl>
                                          </p:spTgt>
                                        </p:tgtEl>
                                        <p:attrNameLst>
                                          <p:attrName>style.visibility</p:attrName>
                                        </p:attrNameLst>
                                      </p:cBhvr>
                                      <p:to>
                                        <p:strVal val="visible"/>
                                      </p:to>
                                    </p:set>
                                    <p:anim calcmode="lin" valueType="num">
                                      <p:cBhvr>
                                        <p:cTn id="7" dur="1000" fill="hold"/>
                                        <p:tgtEl>
                                          <p:spTgt spid="133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3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31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31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399" y="4372168"/>
            <a:ext cx="1676399" cy="3247832"/>
          </a:xfrm>
        </p:spPr>
        <p:txBody>
          <a:bodyPr/>
          <a:lstStyle/>
          <a:p>
            <a:pPr marL="320040" indent="-320040" eaLnBrk="1" fontAlgn="auto" hangingPunct="1">
              <a:spcAft>
                <a:spcPts val="0"/>
              </a:spcAft>
              <a:buClr>
                <a:schemeClr val="accent6">
                  <a:lumMod val="75000"/>
                </a:schemeClr>
              </a:buClr>
              <a:defRPr/>
            </a:pPr>
            <a:r>
              <a:rPr lang="en-US" dirty="0" smtClean="0"/>
              <a:t>All Star Culture</a:t>
            </a:r>
            <a:endParaRPr lang="en-US" dirty="0"/>
          </a:p>
        </p:txBody>
      </p:sp>
      <p:sp>
        <p:nvSpPr>
          <p:cNvPr id="14338" name="Content Placeholder 2"/>
          <p:cNvSpPr>
            <a:spLocks noGrp="1"/>
          </p:cNvSpPr>
          <p:nvPr>
            <p:ph sz="quarter" idx="13"/>
          </p:nvPr>
        </p:nvSpPr>
        <p:spPr>
          <a:xfrm>
            <a:off x="1143000" y="731838"/>
            <a:ext cx="6858000" cy="4983162"/>
          </a:xfrm>
        </p:spPr>
        <p:txBody>
          <a:bodyPr/>
          <a:lstStyle/>
          <a:p>
            <a:pPr marL="44450" indent="0" algn="ctr" eaLnBrk="1" hangingPunct="1">
              <a:buFont typeface="Georgia" pitchFamily="18" charset="0"/>
              <a:buNone/>
              <a:defRPr/>
            </a:pPr>
            <a:r>
              <a:rPr lang="en-US" sz="5400" dirty="0" smtClean="0">
                <a:solidFill>
                  <a:srgbClr val="000000"/>
                </a:solidFill>
                <a:latin typeface="+mj-lt"/>
                <a:cs typeface="Times New Roman" pitchFamily="18" charset="0"/>
              </a:rPr>
              <a:t>Noah</a:t>
            </a:r>
          </a:p>
          <a:p>
            <a:pPr marL="44450" indent="0" algn="ctr" eaLnBrk="1" hangingPunct="1">
              <a:buFont typeface="Georgia" pitchFamily="18" charset="0"/>
              <a:buNone/>
              <a:defRPr/>
            </a:pPr>
            <a:r>
              <a:rPr lang="en-US" sz="1800" dirty="0" smtClean="0">
                <a:solidFill>
                  <a:srgbClr val="000000"/>
                </a:solidFill>
                <a:latin typeface="+mj-lt"/>
                <a:cs typeface="Times New Roman" pitchFamily="18" charset="0"/>
              </a:rPr>
              <a:t>My culture is from a Norwegian background.  Norway is a cold country in Europe, although it is warm in the summer.  Norway is also a part of Scandinavia.  The Scandinavian countries are Norway, Sweden, Denmark, and Finland.</a:t>
            </a:r>
          </a:p>
          <a:p>
            <a:pPr marL="44450" indent="0" algn="ctr" eaLnBrk="1" hangingPunct="1">
              <a:buFont typeface="Georgia" pitchFamily="18" charset="0"/>
              <a:buNone/>
              <a:defRPr/>
            </a:pPr>
            <a:r>
              <a:rPr lang="en-US" sz="1800" dirty="0" smtClean="0">
                <a:solidFill>
                  <a:srgbClr val="000000"/>
                </a:solidFill>
                <a:latin typeface="+mj-lt"/>
                <a:cs typeface="Times New Roman" pitchFamily="18" charset="0"/>
              </a:rPr>
              <a:t>Norwegians are very wealthy people and have a high class way of living.  Norwegians have one of the safest environments in the world.  With this combination, I think Norwegians have a relaxed and positive way of living.</a:t>
            </a:r>
          </a:p>
          <a:p>
            <a:pPr marL="44450" indent="0" algn="ctr" eaLnBrk="1" hangingPunct="1">
              <a:buFont typeface="Georgia" pitchFamily="18" charset="0"/>
              <a:buNone/>
              <a:defRPr/>
            </a:pPr>
            <a:endParaRPr lang="en-US" sz="1800" dirty="0" smtClean="0">
              <a:solidFill>
                <a:srgbClr val="000000"/>
              </a:solidFill>
              <a:latin typeface="+mj-lt"/>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149600" cy="2362200"/>
          </a:xfrm>
          <a:prstGeom prst="rect">
            <a:avLst/>
          </a:prstGeom>
          <a:noFill/>
          <a:ln w="9525">
            <a:noFill/>
            <a:miter lim="800000"/>
            <a:headEnd/>
            <a:tailEnd/>
          </a:ln>
          <a:effectLst/>
        </p:spPr>
      </p:pic>
    </p:spTree>
  </p:cSld>
  <p:clrMapOvr>
    <a:masterClrMapping/>
  </p:clrMapOvr>
  <p:transition spd="slow" advClick="0"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p:cTn id="7" dur="500" fill="hold"/>
                                        <p:tgtEl>
                                          <p:spTgt spid="143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33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338">
                                            <p:txEl>
                                              <p:pRg st="1" end="1"/>
                                            </p:txEl>
                                          </p:spTgt>
                                        </p:tgtEl>
                                        <p:attrNameLst>
                                          <p:attrName>style.visibility</p:attrName>
                                        </p:attrNameLst>
                                      </p:cBhvr>
                                      <p:to>
                                        <p:strVal val="visible"/>
                                      </p:to>
                                    </p:set>
                                    <p:anim calcmode="lin" valueType="num">
                                      <p:cBhvr>
                                        <p:cTn id="14" dur="500" fill="hold"/>
                                        <p:tgtEl>
                                          <p:spTgt spid="1433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33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33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338">
                                            <p:txEl>
                                              <p:pRg st="2" end="2"/>
                                            </p:txEl>
                                          </p:spTgt>
                                        </p:tgtEl>
                                        <p:attrNameLst>
                                          <p:attrName>style.visibility</p:attrName>
                                        </p:attrNameLst>
                                      </p:cBhvr>
                                      <p:to>
                                        <p:strVal val="visible"/>
                                      </p:to>
                                    </p:set>
                                    <p:anim calcmode="lin" valueType="num">
                                      <p:cBhvr>
                                        <p:cTn id="21" dur="500" fill="hold"/>
                                        <p:tgtEl>
                                          <p:spTgt spid="1433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33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4338">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500" fill="hold"/>
                                        <p:tgtEl>
                                          <p:spTgt spid="2050"/>
                                        </p:tgtEl>
                                        <p:attrNameLst>
                                          <p:attrName>ppt_w</p:attrName>
                                        </p:attrNameLst>
                                      </p:cBhvr>
                                      <p:tavLst>
                                        <p:tav tm="0">
                                          <p:val>
                                            <p:fltVal val="0"/>
                                          </p:val>
                                        </p:tav>
                                        <p:tav tm="100000">
                                          <p:val>
                                            <p:strVal val="#ppt_w"/>
                                          </p:val>
                                        </p:tav>
                                      </p:tavLst>
                                    </p:anim>
                                    <p:anim calcmode="lin" valueType="num">
                                      <p:cBhvr>
                                        <p:cTn id="27" dur="500" fill="hold"/>
                                        <p:tgtEl>
                                          <p:spTgt spid="2050"/>
                                        </p:tgtEl>
                                        <p:attrNameLst>
                                          <p:attrName>ppt_h</p:attrName>
                                        </p:attrNameLst>
                                      </p:cBhvr>
                                      <p:tavLst>
                                        <p:tav tm="0">
                                          <p:val>
                                            <p:fltVal val="0"/>
                                          </p:val>
                                        </p:tav>
                                        <p:tav tm="100000">
                                          <p:val>
                                            <p:strVal val="#ppt_h"/>
                                          </p:val>
                                        </p:tav>
                                      </p:tavLst>
                                    </p:anim>
                                    <p:animEffect transition="in" filter="fade">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1049000" y="2590800"/>
            <a:ext cx="76200" cy="457200"/>
          </a:xfrm>
        </p:spPr>
        <p:txBody>
          <a:bodyPr/>
          <a:lstStyle/>
          <a:p>
            <a:pPr marL="0" indent="0" eaLnBrk="1" fontAlgn="auto" hangingPunct="1">
              <a:spcAft>
                <a:spcPts val="0"/>
              </a:spcAft>
              <a:buClr>
                <a:schemeClr val="accent6">
                  <a:lumMod val="75000"/>
                </a:schemeClr>
              </a:buClr>
              <a:buFont typeface="Georgia" pitchFamily="18" charset="0"/>
              <a:buNone/>
              <a:defRPr/>
            </a:pPr>
            <a:endParaRPr lang="en-US" dirty="0"/>
          </a:p>
        </p:txBody>
      </p:sp>
      <p:sp>
        <p:nvSpPr>
          <p:cNvPr id="15362" name="Text Box 4"/>
          <p:cNvSpPr txBox="1">
            <a:spLocks noChangeArrowheads="1"/>
          </p:cNvSpPr>
          <p:nvPr/>
        </p:nvSpPr>
        <p:spPr bwMode="auto">
          <a:xfrm>
            <a:off x="3429000" y="228600"/>
            <a:ext cx="1828800" cy="823913"/>
          </a:xfrm>
          <a:prstGeom prst="rect">
            <a:avLst/>
          </a:prstGeom>
          <a:noFill/>
          <a:ln w="9525">
            <a:noFill/>
            <a:miter lim="800000"/>
            <a:headEnd/>
            <a:tailEnd/>
          </a:ln>
        </p:spPr>
        <p:txBody>
          <a:bodyPr>
            <a:spAutoFit/>
          </a:bodyPr>
          <a:lstStyle/>
          <a:p>
            <a:pPr algn="ctr">
              <a:spcBef>
                <a:spcPct val="50000"/>
              </a:spcBef>
            </a:pPr>
            <a:r>
              <a:rPr lang="en-US" sz="4800">
                <a:solidFill>
                  <a:srgbClr val="000000"/>
                </a:solidFill>
              </a:rPr>
              <a:t>Nikhil</a:t>
            </a:r>
          </a:p>
        </p:txBody>
      </p:sp>
      <p:sp>
        <p:nvSpPr>
          <p:cNvPr id="15363" name="Text Box 5"/>
          <p:cNvSpPr txBox="1">
            <a:spLocks noChangeArrowheads="1"/>
          </p:cNvSpPr>
          <p:nvPr/>
        </p:nvSpPr>
        <p:spPr bwMode="auto">
          <a:xfrm>
            <a:off x="914400" y="1828800"/>
            <a:ext cx="6781800" cy="366713"/>
          </a:xfrm>
          <a:prstGeom prst="rect">
            <a:avLst/>
          </a:prstGeom>
          <a:noFill/>
          <a:ln w="9525">
            <a:noFill/>
            <a:miter lim="800000"/>
            <a:headEnd/>
            <a:tailEnd/>
          </a:ln>
        </p:spPr>
        <p:txBody>
          <a:bodyPr>
            <a:spAutoFit/>
          </a:bodyPr>
          <a:lstStyle/>
          <a:p>
            <a:pPr>
              <a:spcBef>
                <a:spcPct val="50000"/>
              </a:spcBef>
            </a:pPr>
            <a:endParaRPr lang="en-US"/>
          </a:p>
        </p:txBody>
      </p:sp>
      <p:sp>
        <p:nvSpPr>
          <p:cNvPr id="15364" name="Text Box 6"/>
          <p:cNvSpPr txBox="1">
            <a:spLocks noChangeArrowheads="1"/>
          </p:cNvSpPr>
          <p:nvPr/>
        </p:nvSpPr>
        <p:spPr bwMode="auto">
          <a:xfrm>
            <a:off x="381000" y="1066800"/>
            <a:ext cx="7924800" cy="915988"/>
          </a:xfrm>
          <a:prstGeom prst="rect">
            <a:avLst/>
          </a:prstGeom>
          <a:noFill/>
          <a:ln w="9525">
            <a:noFill/>
            <a:miter lim="800000"/>
            <a:headEnd/>
            <a:tailEnd/>
          </a:ln>
        </p:spPr>
        <p:txBody>
          <a:bodyPr>
            <a:spAutoFit/>
          </a:bodyPr>
          <a:lstStyle/>
          <a:p>
            <a:pPr>
              <a:spcBef>
                <a:spcPct val="50000"/>
              </a:spcBef>
            </a:pPr>
            <a:r>
              <a:rPr lang="en-US">
                <a:solidFill>
                  <a:srgbClr val="000000"/>
                </a:solidFill>
              </a:rPr>
              <a:t>	My culture is from a Indian background. There are many holidays and celebrations that Indians celebrate. Some holidays include –                                    	Holi (pronounced </a:t>
            </a:r>
            <a:r>
              <a:rPr lang="en-US" i="1">
                <a:solidFill>
                  <a:srgbClr val="000000"/>
                </a:solidFill>
              </a:rPr>
              <a:t>Holy</a:t>
            </a:r>
            <a:r>
              <a:rPr lang="en-US">
                <a:solidFill>
                  <a:srgbClr val="000000"/>
                </a:solidFill>
              </a:rPr>
              <a:t>) and Lohri (pronounced </a:t>
            </a:r>
            <a:r>
              <a:rPr lang="en-US" i="1">
                <a:solidFill>
                  <a:srgbClr val="000000"/>
                </a:solidFill>
              </a:rPr>
              <a:t>Lory</a:t>
            </a:r>
            <a:r>
              <a:rPr lang="en-US">
                <a:solidFill>
                  <a:srgbClr val="000000"/>
                </a:solidFill>
              </a:rPr>
              <a:t>). </a:t>
            </a:r>
          </a:p>
        </p:txBody>
      </p:sp>
      <p:sp>
        <p:nvSpPr>
          <p:cNvPr id="15365" name="Text Box 8"/>
          <p:cNvSpPr txBox="1">
            <a:spLocks noChangeArrowheads="1"/>
          </p:cNvSpPr>
          <p:nvPr/>
        </p:nvSpPr>
        <p:spPr bwMode="auto">
          <a:xfrm>
            <a:off x="457200" y="2209800"/>
            <a:ext cx="7924800" cy="187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mtClean="0">
                <a:solidFill>
                  <a:srgbClr val="000000"/>
                </a:solidFill>
              </a:rPr>
              <a:t>	Holi is the celebration of </a:t>
            </a:r>
            <a:r>
              <a:rPr lang="en-US" b="1" smtClean="0">
                <a:solidFill>
                  <a:srgbClr val="FF0066"/>
                </a:solidFill>
                <a:effectLst>
                  <a:outerShdw blurRad="38100" dist="38100" dir="2700000" algn="tl">
                    <a:srgbClr val="000000"/>
                  </a:outerShdw>
                </a:effectLst>
              </a:rPr>
              <a:t>C</a:t>
            </a:r>
            <a:r>
              <a:rPr lang="en-US" b="1" smtClean="0">
                <a:effectLst>
                  <a:outerShdw blurRad="38100" dist="38100" dir="2700000" algn="tl">
                    <a:srgbClr val="000000"/>
                  </a:outerShdw>
                </a:effectLst>
              </a:rPr>
              <a:t>o</a:t>
            </a:r>
            <a:r>
              <a:rPr lang="en-US" b="1" smtClean="0">
                <a:solidFill>
                  <a:srgbClr val="000000"/>
                </a:solidFill>
                <a:effectLst>
                  <a:outerShdw blurRad="38100" dist="38100" dir="2700000" algn="tl">
                    <a:srgbClr val="FFFFFF"/>
                  </a:outerShdw>
                </a:effectLst>
              </a:rPr>
              <a:t>l</a:t>
            </a:r>
            <a:r>
              <a:rPr lang="en-US" b="1" smtClean="0">
                <a:solidFill>
                  <a:srgbClr val="00CC00"/>
                </a:solidFill>
                <a:effectLst>
                  <a:outerShdw blurRad="38100" dist="38100" dir="2700000" algn="tl">
                    <a:srgbClr val="000000"/>
                  </a:outerShdw>
                </a:effectLst>
              </a:rPr>
              <a:t>o</a:t>
            </a:r>
            <a:r>
              <a:rPr lang="en-US" b="1" smtClean="0">
                <a:solidFill>
                  <a:srgbClr val="800000"/>
                </a:solidFill>
                <a:effectLst>
                  <a:outerShdw blurRad="38100" dist="38100" dir="2700000" algn="tl">
                    <a:srgbClr val="000000"/>
                  </a:outerShdw>
                </a:effectLst>
              </a:rPr>
              <a:t>r</a:t>
            </a:r>
            <a:r>
              <a:rPr lang="en-US" smtClean="0">
                <a:solidFill>
                  <a:srgbClr val="000000"/>
                </a:solidFill>
              </a:rPr>
              <a:t>. In this festival people go around spray people with Color dye powder . This year Holi took place on Monday, March 17. </a:t>
            </a:r>
          </a:p>
          <a:p>
            <a:pPr eaLnBrk="1" hangingPunct="1">
              <a:spcBef>
                <a:spcPct val="50000"/>
              </a:spcBef>
              <a:defRPr/>
            </a:pPr>
            <a:r>
              <a:rPr lang="en-US" smtClean="0">
                <a:solidFill>
                  <a:srgbClr val="000000"/>
                </a:solidFill>
              </a:rPr>
              <a:t>Lohri is celebrating the harvest of India. During this time people come out  and harvest the new crop. Why I think the holiday Lori is so special? I feel this holiday is special because it is on my birthday, January 13.</a:t>
            </a:r>
            <a:endParaRPr lang="en-US" smtClean="0"/>
          </a:p>
        </p:txBody>
      </p:sp>
      <p:sp>
        <p:nvSpPr>
          <p:cNvPr id="15367" name="AutoShape 15" descr="taj_mahal_agra_india_hd-normal"/>
          <p:cNvSpPr>
            <a:spLocks noChangeAspect="1" noChangeArrowheads="1"/>
          </p:cNvSpPr>
          <p:nvPr/>
        </p:nvSpPr>
        <p:spPr bwMode="auto">
          <a:xfrm>
            <a:off x="2214563" y="1662113"/>
            <a:ext cx="4714875" cy="3533775"/>
          </a:xfrm>
          <a:prstGeom prst="rect">
            <a:avLst/>
          </a:prstGeom>
          <a:noFill/>
          <a:ln w="9525">
            <a:noFill/>
            <a:miter lim="800000"/>
            <a:headEnd/>
            <a:tailEnd/>
          </a:ln>
        </p:spPr>
        <p:txBody>
          <a:bodyPr/>
          <a:lstStyle/>
          <a:p>
            <a:endParaRPr lang="en-US"/>
          </a:p>
        </p:txBody>
      </p:sp>
      <p:pic>
        <p:nvPicPr>
          <p:cNvPr id="15368" name="Picture 16"/>
          <p:cNvPicPr>
            <a:picLocks noChangeAspect="1" noChangeArrowheads="1"/>
          </p:cNvPicPr>
          <p:nvPr/>
        </p:nvPicPr>
        <p:blipFill>
          <a:blip r:embed="rId2" cstate="print"/>
          <a:srcRect/>
          <a:stretch>
            <a:fillRect/>
          </a:stretch>
        </p:blipFill>
        <p:spPr bwMode="auto">
          <a:xfrm>
            <a:off x="381000" y="4343400"/>
            <a:ext cx="2514600" cy="2011363"/>
          </a:xfrm>
          <a:prstGeom prst="rect">
            <a:avLst/>
          </a:prstGeom>
          <a:noFill/>
          <a:ln w="9525">
            <a:noFill/>
            <a:miter lim="800000"/>
            <a:headEnd/>
            <a:tailEnd/>
          </a:ln>
          <a:effectLst/>
        </p:spPr>
      </p:pic>
      <p:pic>
        <p:nvPicPr>
          <p:cNvPr id="15369" name="Picture 17"/>
          <p:cNvPicPr>
            <a:picLocks noChangeAspect="1" noChangeArrowheads="1"/>
          </p:cNvPicPr>
          <p:nvPr/>
        </p:nvPicPr>
        <p:blipFill>
          <a:blip r:embed="rId3" cstate="print"/>
          <a:srcRect/>
          <a:stretch>
            <a:fillRect/>
          </a:stretch>
        </p:blipFill>
        <p:spPr bwMode="auto">
          <a:xfrm>
            <a:off x="3276600" y="4419600"/>
            <a:ext cx="2743200" cy="1828800"/>
          </a:xfrm>
          <a:prstGeom prst="rect">
            <a:avLst/>
          </a:prstGeom>
          <a:noFill/>
          <a:ln w="9525">
            <a:noFill/>
            <a:miter lim="800000"/>
            <a:headEnd/>
            <a:tailEnd/>
          </a:ln>
          <a:effectLst/>
        </p:spPr>
      </p:pic>
      <p:sp>
        <p:nvSpPr>
          <p:cNvPr id="15370" name="Text Box 20"/>
          <p:cNvSpPr txBox="1">
            <a:spLocks noChangeArrowheads="1"/>
          </p:cNvSpPr>
          <p:nvPr/>
        </p:nvSpPr>
        <p:spPr bwMode="auto">
          <a:xfrm>
            <a:off x="304800" y="6400800"/>
            <a:ext cx="259080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00"/>
                </a:solidFill>
              </a:rPr>
              <a:t>Taj Mahal </a:t>
            </a:r>
          </a:p>
        </p:txBody>
      </p:sp>
      <p:sp>
        <p:nvSpPr>
          <p:cNvPr id="15371" name="Text Box 21"/>
          <p:cNvSpPr txBox="1">
            <a:spLocks noChangeArrowheads="1"/>
          </p:cNvSpPr>
          <p:nvPr/>
        </p:nvSpPr>
        <p:spPr bwMode="auto">
          <a:xfrm>
            <a:off x="3276600" y="6324600"/>
            <a:ext cx="274320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00"/>
                </a:solidFill>
              </a:rPr>
              <a:t>Golden Temple</a:t>
            </a:r>
          </a:p>
        </p:txBody>
      </p:sp>
      <p:sp>
        <p:nvSpPr>
          <p:cNvPr id="15372" name="Text Box 22"/>
          <p:cNvSpPr txBox="1">
            <a:spLocks noChangeArrowheads="1"/>
          </p:cNvSpPr>
          <p:nvPr/>
        </p:nvSpPr>
        <p:spPr bwMode="auto">
          <a:xfrm>
            <a:off x="6553200" y="6324600"/>
            <a:ext cx="167640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00"/>
                </a:solidFill>
              </a:rPr>
              <a:t>Qutub Minar </a:t>
            </a:r>
          </a:p>
        </p:txBody>
      </p:sp>
      <p:pic>
        <p:nvPicPr>
          <p:cNvPr id="15373" name="Picture 25" descr="Qutub_Minar_%281%29"/>
          <p:cNvPicPr>
            <a:picLocks noChangeAspect="1" noChangeArrowheads="1"/>
          </p:cNvPicPr>
          <p:nvPr/>
        </p:nvPicPr>
        <p:blipFill>
          <a:blip r:embed="rId4" cstate="print"/>
          <a:srcRect/>
          <a:stretch>
            <a:fillRect/>
          </a:stretch>
        </p:blipFill>
        <p:spPr bwMode="auto">
          <a:xfrm>
            <a:off x="6477000" y="4114800"/>
            <a:ext cx="1601788" cy="2133600"/>
          </a:xfrm>
          <a:prstGeom prst="rect">
            <a:avLst/>
          </a:prstGeom>
          <a:noFill/>
          <a:ln w="9525">
            <a:noFill/>
            <a:miter lim="800000"/>
            <a:headEnd/>
            <a:tailEnd/>
          </a:ln>
        </p:spPr>
      </p:pic>
    </p:spTree>
  </p:cSld>
  <p:clrMapOvr>
    <a:masterClrMapping/>
  </p:clrMapOvr>
  <p:transition advClick="0" advTm="3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nodePh="1">
                                  <p:stCondLst>
                                    <p:cond delay="0"/>
                                  </p:stCondLst>
                                  <p:endCondLst>
                                    <p:cond evt="begin" delay="0">
                                      <p:tn val="12"/>
                                    </p:cond>
                                  </p:endCondLst>
                                  <p:childTnLst>
                                    <p:set>
                                      <p:cBhvr>
                                        <p:cTn id="13" dur="1" fill="hold">
                                          <p:stCondLst>
                                            <p:cond delay="0"/>
                                          </p:stCondLst>
                                        </p:cTn>
                                        <p:tgtEl>
                                          <p:spTgt spid="15363"/>
                                        </p:tgtEl>
                                        <p:attrNameLst>
                                          <p:attrName>style.visibility</p:attrName>
                                        </p:attrNameLst>
                                      </p:cBhvr>
                                      <p:to>
                                        <p:strVal val="visible"/>
                                      </p:to>
                                    </p:set>
                                    <p:animEffect transition="in" filter="circle(in)">
                                      <p:cBhvr>
                                        <p:cTn id="14" dur="2000"/>
                                        <p:tgtEl>
                                          <p:spTgt spid="1536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circle(in)">
                                      <p:cBhvr>
                                        <p:cTn id="17" dur="2000"/>
                                        <p:tgtEl>
                                          <p:spTgt spid="1536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5365"/>
                                        </p:tgtEl>
                                        <p:attrNameLst>
                                          <p:attrName>style.visibility</p:attrName>
                                        </p:attrNameLst>
                                      </p:cBhvr>
                                      <p:to>
                                        <p:strVal val="visible"/>
                                      </p:to>
                                    </p:set>
                                    <p:animEffect transition="in" filter="circle(in)">
                                      <p:cBhvr>
                                        <p:cTn id="20" dur="2000"/>
                                        <p:tgtEl>
                                          <p:spTgt spid="153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362"/>
                                        </p:tgtEl>
                                        <p:attrNameLst>
                                          <p:attrName>style.visibility</p:attrName>
                                        </p:attrNameLst>
                                      </p:cBhvr>
                                      <p:to>
                                        <p:strVal val="visible"/>
                                      </p:to>
                                    </p:set>
                                    <p:animEffect transition="in" filter="wipe(down)">
                                      <p:cBhvr>
                                        <p:cTn id="25" dur="580">
                                          <p:stCondLst>
                                            <p:cond delay="0"/>
                                          </p:stCondLst>
                                        </p:cTn>
                                        <p:tgtEl>
                                          <p:spTgt spid="15362"/>
                                        </p:tgtEl>
                                      </p:cBhvr>
                                    </p:animEffect>
                                    <p:anim calcmode="lin" valueType="num">
                                      <p:cBhvr>
                                        <p:cTn id="26"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31" dur="26">
                                          <p:stCondLst>
                                            <p:cond delay="650"/>
                                          </p:stCondLst>
                                        </p:cTn>
                                        <p:tgtEl>
                                          <p:spTgt spid="15362"/>
                                        </p:tgtEl>
                                      </p:cBhvr>
                                      <p:to x="100000" y="60000"/>
                                    </p:animScale>
                                    <p:animScale>
                                      <p:cBhvr>
                                        <p:cTn id="32" dur="166" decel="50000">
                                          <p:stCondLst>
                                            <p:cond delay="676"/>
                                          </p:stCondLst>
                                        </p:cTn>
                                        <p:tgtEl>
                                          <p:spTgt spid="15362"/>
                                        </p:tgtEl>
                                      </p:cBhvr>
                                      <p:to x="100000" y="100000"/>
                                    </p:animScale>
                                    <p:animScale>
                                      <p:cBhvr>
                                        <p:cTn id="33" dur="26">
                                          <p:stCondLst>
                                            <p:cond delay="1312"/>
                                          </p:stCondLst>
                                        </p:cTn>
                                        <p:tgtEl>
                                          <p:spTgt spid="15362"/>
                                        </p:tgtEl>
                                      </p:cBhvr>
                                      <p:to x="100000" y="80000"/>
                                    </p:animScale>
                                    <p:animScale>
                                      <p:cBhvr>
                                        <p:cTn id="34" dur="166" decel="50000">
                                          <p:stCondLst>
                                            <p:cond delay="1338"/>
                                          </p:stCondLst>
                                        </p:cTn>
                                        <p:tgtEl>
                                          <p:spTgt spid="15362"/>
                                        </p:tgtEl>
                                      </p:cBhvr>
                                      <p:to x="100000" y="100000"/>
                                    </p:animScale>
                                    <p:animScale>
                                      <p:cBhvr>
                                        <p:cTn id="35" dur="26">
                                          <p:stCondLst>
                                            <p:cond delay="1642"/>
                                          </p:stCondLst>
                                        </p:cTn>
                                        <p:tgtEl>
                                          <p:spTgt spid="15362"/>
                                        </p:tgtEl>
                                      </p:cBhvr>
                                      <p:to x="100000" y="90000"/>
                                    </p:animScale>
                                    <p:animScale>
                                      <p:cBhvr>
                                        <p:cTn id="36" dur="166" decel="50000">
                                          <p:stCondLst>
                                            <p:cond delay="1668"/>
                                          </p:stCondLst>
                                        </p:cTn>
                                        <p:tgtEl>
                                          <p:spTgt spid="15362"/>
                                        </p:tgtEl>
                                      </p:cBhvr>
                                      <p:to x="100000" y="100000"/>
                                    </p:animScale>
                                    <p:animScale>
                                      <p:cBhvr>
                                        <p:cTn id="37" dur="26">
                                          <p:stCondLst>
                                            <p:cond delay="1808"/>
                                          </p:stCondLst>
                                        </p:cTn>
                                        <p:tgtEl>
                                          <p:spTgt spid="15362"/>
                                        </p:tgtEl>
                                      </p:cBhvr>
                                      <p:to x="100000" y="95000"/>
                                    </p:animScale>
                                    <p:animScale>
                                      <p:cBhvr>
                                        <p:cTn id="38" dur="166" decel="50000">
                                          <p:stCondLst>
                                            <p:cond delay="1834"/>
                                          </p:stCondLst>
                                        </p:cTn>
                                        <p:tgtEl>
                                          <p:spTgt spid="153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362" grpId="0"/>
      <p:bldP spid="15363" grpId="0"/>
      <p:bldP spid="15364" grpId="0"/>
      <p:bldP spid="1536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386" name="Group 4"/>
          <p:cNvGrpSpPr>
            <a:grpSpLocks/>
          </p:cNvGrpSpPr>
          <p:nvPr/>
        </p:nvGrpSpPr>
        <p:grpSpPr bwMode="auto">
          <a:xfrm>
            <a:off x="106527600" y="106664125"/>
            <a:ext cx="6400800" cy="7064375"/>
            <a:chOff x="106527600" y="106664760"/>
            <a:chExt cx="6400800" cy="7063740"/>
          </a:xfrm>
        </p:grpSpPr>
        <p:sp>
          <p:nvSpPr>
            <p:cNvPr id="16399" name="Text Box 5"/>
            <p:cNvSpPr txBox="1">
              <a:spLocks noChangeArrowheads="1"/>
            </p:cNvSpPr>
            <p:nvPr/>
          </p:nvSpPr>
          <p:spPr bwMode="auto">
            <a:xfrm>
              <a:off x="107007660" y="106664760"/>
              <a:ext cx="5257800" cy="685800"/>
            </a:xfrm>
            <a:prstGeom prst="rect">
              <a:avLst/>
            </a:prstGeom>
            <a:noFill/>
            <a:ln w="9525" algn="in">
              <a:noFill/>
              <a:miter lim="800000"/>
              <a:headEnd/>
              <a:tailEnd/>
            </a:ln>
          </p:spPr>
          <p:txBody>
            <a:bodyPr lIns="36576" tIns="36576" rIns="36576" bIns="36576"/>
            <a:lstStyle/>
            <a:p>
              <a:pPr algn="ctr"/>
              <a:r>
                <a:rPr lang="en-US" sz="2500" u="sng">
                  <a:solidFill>
                    <a:srgbClr val="000000"/>
                  </a:solidFill>
                  <a:latin typeface="Comic Sans MS" pitchFamily="66" charset="0"/>
                </a:rPr>
                <a:t>Meaning of flag colors</a:t>
              </a:r>
              <a:endParaRPr lang="en-US"/>
            </a:p>
          </p:txBody>
        </p:sp>
        <p:sp>
          <p:nvSpPr>
            <p:cNvPr id="16400" name="Text Box 6"/>
            <p:cNvSpPr txBox="1">
              <a:spLocks noChangeArrowheads="1"/>
            </p:cNvSpPr>
            <p:nvPr/>
          </p:nvSpPr>
          <p:spPr bwMode="auto">
            <a:xfrm>
              <a:off x="106527600" y="107640120"/>
              <a:ext cx="6400800" cy="2354580"/>
            </a:xfrm>
            <a:prstGeom prst="rect">
              <a:avLst/>
            </a:prstGeom>
            <a:noFill/>
            <a:ln w="9525" algn="in">
              <a:noFill/>
              <a:miter lim="800000"/>
              <a:headEnd/>
              <a:tailEnd/>
            </a:ln>
          </p:spPr>
          <p:txBody>
            <a:bodyPr lIns="36576" tIns="36576" rIns="36576" bIns="36576"/>
            <a:lstStyle/>
            <a:p>
              <a:r>
                <a:rPr lang="en-US" b="1">
                  <a:solidFill>
                    <a:srgbClr val="000000"/>
                  </a:solidFill>
                  <a:latin typeface="Comic Sans MS" pitchFamily="66" charset="0"/>
                </a:rPr>
                <a:t>The orange or saffron represents the courage and </a:t>
              </a:r>
            </a:p>
            <a:p>
              <a:r>
                <a:rPr lang="en-US" b="1">
                  <a:solidFill>
                    <a:srgbClr val="000000"/>
                  </a:solidFill>
                  <a:latin typeface="Comic Sans MS" pitchFamily="66" charset="0"/>
                </a:rPr>
                <a:t>sacrifice that India had also the color saints wore. The middle white color represents unity, peace, and truth. The green color symbolizes culture and fertility. Lastly, the blue circle  represents the sky and the ocean Chakra, the chakra has 24 spokes representing 24 hours in a day.    </a:t>
              </a:r>
              <a:endParaRPr lang="en-US"/>
            </a:p>
          </p:txBody>
        </p:sp>
        <p:pic>
          <p:nvPicPr>
            <p:cNvPr id="16401" name="irc_mi" descr="Flag_of_India"/>
            <p:cNvPicPr>
              <a:picLocks noChangeAspect="1" noChangeArrowheads="1"/>
            </p:cNvPicPr>
            <p:nvPr/>
          </p:nvPicPr>
          <p:blipFill>
            <a:blip r:embed="rId2" cstate="print"/>
            <a:srcRect/>
            <a:stretch>
              <a:fillRect/>
            </a:stretch>
          </p:blipFill>
          <p:spPr bwMode="auto">
            <a:xfrm>
              <a:off x="106908600" y="110185200"/>
              <a:ext cx="5715000" cy="3543300"/>
            </a:xfrm>
            <a:prstGeom prst="rect">
              <a:avLst/>
            </a:prstGeom>
            <a:noFill/>
            <a:ln w="9525" algn="in">
              <a:noFill/>
              <a:miter lim="800000"/>
              <a:headEnd/>
              <a:tailEnd/>
            </a:ln>
          </p:spPr>
        </p:pic>
      </p:grpSp>
      <p:grpSp>
        <p:nvGrpSpPr>
          <p:cNvPr id="16387" name="Group 8"/>
          <p:cNvGrpSpPr>
            <a:grpSpLocks/>
          </p:cNvGrpSpPr>
          <p:nvPr/>
        </p:nvGrpSpPr>
        <p:grpSpPr bwMode="auto">
          <a:xfrm>
            <a:off x="106680000" y="106816525"/>
            <a:ext cx="6400800" cy="7064375"/>
            <a:chOff x="106527600" y="106664760"/>
            <a:chExt cx="6400800" cy="7063740"/>
          </a:xfrm>
        </p:grpSpPr>
        <p:sp>
          <p:nvSpPr>
            <p:cNvPr id="16396" name="Text Box 9"/>
            <p:cNvSpPr txBox="1">
              <a:spLocks noChangeArrowheads="1"/>
            </p:cNvSpPr>
            <p:nvPr/>
          </p:nvSpPr>
          <p:spPr bwMode="auto">
            <a:xfrm>
              <a:off x="107007660" y="106664760"/>
              <a:ext cx="5257800" cy="685800"/>
            </a:xfrm>
            <a:prstGeom prst="rect">
              <a:avLst/>
            </a:prstGeom>
            <a:noFill/>
            <a:ln w="9525" algn="in">
              <a:noFill/>
              <a:miter lim="800000"/>
              <a:headEnd/>
              <a:tailEnd/>
            </a:ln>
          </p:spPr>
          <p:txBody>
            <a:bodyPr lIns="36576" tIns="36576" rIns="36576" bIns="36576"/>
            <a:lstStyle/>
            <a:p>
              <a:pPr algn="ctr"/>
              <a:r>
                <a:rPr lang="en-US" sz="2500" u="sng">
                  <a:solidFill>
                    <a:srgbClr val="000000"/>
                  </a:solidFill>
                  <a:latin typeface="Comic Sans MS" pitchFamily="66" charset="0"/>
                </a:rPr>
                <a:t>Meaning of flag colors</a:t>
              </a:r>
              <a:endParaRPr lang="en-US"/>
            </a:p>
          </p:txBody>
        </p:sp>
        <p:sp>
          <p:nvSpPr>
            <p:cNvPr id="16397" name="Text Box 10"/>
            <p:cNvSpPr txBox="1">
              <a:spLocks noChangeArrowheads="1"/>
            </p:cNvSpPr>
            <p:nvPr/>
          </p:nvSpPr>
          <p:spPr bwMode="auto">
            <a:xfrm>
              <a:off x="106527600" y="107640120"/>
              <a:ext cx="6400800" cy="2354580"/>
            </a:xfrm>
            <a:prstGeom prst="rect">
              <a:avLst/>
            </a:prstGeom>
            <a:noFill/>
            <a:ln w="9525" algn="in">
              <a:noFill/>
              <a:miter lim="800000"/>
              <a:headEnd/>
              <a:tailEnd/>
            </a:ln>
          </p:spPr>
          <p:txBody>
            <a:bodyPr lIns="36576" tIns="36576" rIns="36576" bIns="36576"/>
            <a:lstStyle/>
            <a:p>
              <a:r>
                <a:rPr lang="en-US" b="1">
                  <a:solidFill>
                    <a:srgbClr val="000000"/>
                  </a:solidFill>
                  <a:latin typeface="Comic Sans MS" pitchFamily="66" charset="0"/>
                </a:rPr>
                <a:t>The orange or saffron represents the courage and </a:t>
              </a:r>
            </a:p>
            <a:p>
              <a:r>
                <a:rPr lang="en-US" b="1">
                  <a:solidFill>
                    <a:srgbClr val="000000"/>
                  </a:solidFill>
                  <a:latin typeface="Comic Sans MS" pitchFamily="66" charset="0"/>
                </a:rPr>
                <a:t>sacrifice that India had also the color saints wore. The middle white color represents unity, peace, and truth. The green color symbolizes culture and fertility. Lastly, the blue circle  represents the sky and the ocean Chakra, the chakra has 24 spokes representing 24 hours in a day.    </a:t>
              </a:r>
              <a:endParaRPr lang="en-US"/>
            </a:p>
          </p:txBody>
        </p:sp>
        <p:sp>
          <p:nvSpPr>
            <p:cNvPr id="16398" name="irc_mi" descr="Flag_of_India"/>
            <p:cNvSpPr>
              <a:spLocks noChangeAspect="1" noChangeArrowheads="1"/>
            </p:cNvSpPr>
            <p:nvPr/>
          </p:nvSpPr>
          <p:spPr bwMode="auto">
            <a:xfrm>
              <a:off x="106908600" y="110185200"/>
              <a:ext cx="5715000" cy="3543300"/>
            </a:xfrm>
            <a:prstGeom prst="rect">
              <a:avLst/>
            </a:prstGeom>
            <a:noFill/>
            <a:ln w="9525" algn="in">
              <a:noFill/>
              <a:miter lim="800000"/>
              <a:headEnd/>
              <a:tailEnd/>
            </a:ln>
          </p:spPr>
          <p:txBody>
            <a:bodyPr/>
            <a:lstStyle/>
            <a:p>
              <a:endParaRPr lang="en-US"/>
            </a:p>
          </p:txBody>
        </p:sp>
      </p:grpSp>
      <p:grpSp>
        <p:nvGrpSpPr>
          <p:cNvPr id="16388" name="Group 12"/>
          <p:cNvGrpSpPr>
            <a:grpSpLocks/>
          </p:cNvGrpSpPr>
          <p:nvPr/>
        </p:nvGrpSpPr>
        <p:grpSpPr bwMode="auto">
          <a:xfrm>
            <a:off x="106832400" y="106968925"/>
            <a:ext cx="6400800" cy="7064375"/>
            <a:chOff x="106527600" y="106664760"/>
            <a:chExt cx="6400800" cy="7063740"/>
          </a:xfrm>
        </p:grpSpPr>
        <p:sp>
          <p:nvSpPr>
            <p:cNvPr id="16393" name="Text Box 13"/>
            <p:cNvSpPr txBox="1">
              <a:spLocks noChangeArrowheads="1"/>
            </p:cNvSpPr>
            <p:nvPr/>
          </p:nvSpPr>
          <p:spPr bwMode="auto">
            <a:xfrm>
              <a:off x="107007660" y="106664760"/>
              <a:ext cx="5257800" cy="685800"/>
            </a:xfrm>
            <a:prstGeom prst="rect">
              <a:avLst/>
            </a:prstGeom>
            <a:noFill/>
            <a:ln w="9525" algn="in">
              <a:noFill/>
              <a:miter lim="800000"/>
              <a:headEnd/>
              <a:tailEnd/>
            </a:ln>
          </p:spPr>
          <p:txBody>
            <a:bodyPr lIns="36576" tIns="36576" rIns="36576" bIns="36576"/>
            <a:lstStyle/>
            <a:p>
              <a:pPr algn="ctr"/>
              <a:r>
                <a:rPr lang="en-US" sz="2500" u="sng">
                  <a:solidFill>
                    <a:srgbClr val="000000"/>
                  </a:solidFill>
                  <a:latin typeface="Comic Sans MS" pitchFamily="66" charset="0"/>
                </a:rPr>
                <a:t>Meaning of flag colors</a:t>
              </a:r>
              <a:endParaRPr lang="en-US"/>
            </a:p>
          </p:txBody>
        </p:sp>
        <p:sp>
          <p:nvSpPr>
            <p:cNvPr id="16394" name="Text Box 14"/>
            <p:cNvSpPr txBox="1">
              <a:spLocks noChangeArrowheads="1"/>
            </p:cNvSpPr>
            <p:nvPr/>
          </p:nvSpPr>
          <p:spPr bwMode="auto">
            <a:xfrm>
              <a:off x="106527600" y="107640120"/>
              <a:ext cx="6400800" cy="2354580"/>
            </a:xfrm>
            <a:prstGeom prst="rect">
              <a:avLst/>
            </a:prstGeom>
            <a:noFill/>
            <a:ln w="9525" algn="in">
              <a:noFill/>
              <a:miter lim="800000"/>
              <a:headEnd/>
              <a:tailEnd/>
            </a:ln>
          </p:spPr>
          <p:txBody>
            <a:bodyPr lIns="36576" tIns="36576" rIns="36576" bIns="36576"/>
            <a:lstStyle/>
            <a:p>
              <a:r>
                <a:rPr lang="en-US" b="1">
                  <a:solidFill>
                    <a:srgbClr val="000000"/>
                  </a:solidFill>
                  <a:latin typeface="Comic Sans MS" pitchFamily="66" charset="0"/>
                </a:rPr>
                <a:t>The orange or saffron represents the courage and </a:t>
              </a:r>
            </a:p>
            <a:p>
              <a:r>
                <a:rPr lang="en-US" b="1">
                  <a:solidFill>
                    <a:srgbClr val="000000"/>
                  </a:solidFill>
                  <a:latin typeface="Comic Sans MS" pitchFamily="66" charset="0"/>
                </a:rPr>
                <a:t>sacrifice that India had also the color saints wore. The middle white color represents unity, peace, and truth. The green color symbolizes culture and fertility. Lastly, the blue circle  represents the sky and the ocean Chakra, the chakra has 24 spokes representing 24 hours in a day.    </a:t>
              </a:r>
              <a:endParaRPr lang="en-US"/>
            </a:p>
          </p:txBody>
        </p:sp>
        <p:sp>
          <p:nvSpPr>
            <p:cNvPr id="16395" name="irc_mi" descr="Flag_of_India"/>
            <p:cNvSpPr>
              <a:spLocks noChangeAspect="1" noChangeArrowheads="1"/>
            </p:cNvSpPr>
            <p:nvPr/>
          </p:nvSpPr>
          <p:spPr bwMode="auto">
            <a:xfrm>
              <a:off x="106908600" y="110185200"/>
              <a:ext cx="5715000" cy="3543300"/>
            </a:xfrm>
            <a:prstGeom prst="rect">
              <a:avLst/>
            </a:prstGeom>
            <a:noFill/>
            <a:ln w="9525" algn="in">
              <a:noFill/>
              <a:miter lim="800000"/>
              <a:headEnd/>
              <a:tailEnd/>
            </a:ln>
          </p:spPr>
          <p:txBody>
            <a:bodyPr/>
            <a:lstStyle/>
            <a:p>
              <a:endParaRPr lang="en-US"/>
            </a:p>
          </p:txBody>
        </p:sp>
      </p:grpSp>
      <p:sp>
        <p:nvSpPr>
          <p:cNvPr id="16389" name="Text Box 16"/>
          <p:cNvSpPr txBox="1">
            <a:spLocks noChangeArrowheads="1"/>
          </p:cNvSpPr>
          <p:nvPr/>
        </p:nvSpPr>
        <p:spPr bwMode="auto">
          <a:xfrm>
            <a:off x="2057400" y="381000"/>
            <a:ext cx="5257800" cy="685800"/>
          </a:xfrm>
          <a:prstGeom prst="rect">
            <a:avLst/>
          </a:prstGeom>
          <a:noFill/>
          <a:ln w="9525" algn="in">
            <a:noFill/>
            <a:miter lim="800000"/>
            <a:headEnd/>
            <a:tailEnd/>
          </a:ln>
        </p:spPr>
        <p:txBody>
          <a:bodyPr lIns="36576" tIns="36576" rIns="36576" bIns="36576"/>
          <a:lstStyle/>
          <a:p>
            <a:pPr algn="ctr"/>
            <a:r>
              <a:rPr lang="en-US" sz="2500" u="sng">
                <a:solidFill>
                  <a:srgbClr val="000000"/>
                </a:solidFill>
                <a:latin typeface="Comic Sans MS" pitchFamily="66" charset="0"/>
              </a:rPr>
              <a:t>Meaning of Indian flag colors</a:t>
            </a:r>
            <a:endParaRPr lang="en-US"/>
          </a:p>
        </p:txBody>
      </p:sp>
      <p:sp>
        <p:nvSpPr>
          <p:cNvPr id="2" name="Text Box 17"/>
          <p:cNvSpPr txBox="1">
            <a:spLocks noChangeArrowheads="1"/>
          </p:cNvSpPr>
          <p:nvPr/>
        </p:nvSpPr>
        <p:spPr bwMode="auto">
          <a:xfrm>
            <a:off x="1447800" y="4275138"/>
            <a:ext cx="6400800" cy="2201862"/>
          </a:xfrm>
          <a:prstGeom prst="rect">
            <a:avLst/>
          </a:prstGeom>
          <a:noFill/>
          <a:ln w="9525" algn="in">
            <a:noFill/>
            <a:miter lim="800000"/>
            <a:headEnd/>
            <a:tailEnd/>
          </a:ln>
        </p:spPr>
        <p:txBody>
          <a:bodyPr lIns="36576" tIns="36576" rIns="36576" bIns="36576"/>
          <a:lstStyle/>
          <a:p>
            <a:r>
              <a:rPr lang="en-US" sz="2000">
                <a:solidFill>
                  <a:srgbClr val="000000"/>
                </a:solidFill>
                <a:latin typeface="Comic Sans MS" pitchFamily="66" charset="0"/>
              </a:rPr>
              <a:t>The saffron (orange)  represents the courage and </a:t>
            </a:r>
          </a:p>
          <a:p>
            <a:r>
              <a:rPr lang="en-US" sz="2000">
                <a:solidFill>
                  <a:srgbClr val="000000"/>
                </a:solidFill>
                <a:latin typeface="Comic Sans MS" pitchFamily="66" charset="0"/>
              </a:rPr>
              <a:t>Sacrifice.  It is also the color pious people wore. </a:t>
            </a:r>
          </a:p>
          <a:p>
            <a:r>
              <a:rPr lang="en-US" sz="2000">
                <a:solidFill>
                  <a:srgbClr val="000000"/>
                </a:solidFill>
                <a:latin typeface="Comic Sans MS" pitchFamily="66" charset="0"/>
              </a:rPr>
              <a:t>The white color represents unity, peace, and truth. The green symbolizes culture and fertility. Lastly, the blue circle  represents the sky and the Ashok Chakra, the chakra has 24 spokes representing 24 virtues to live a harmonious life.</a:t>
            </a:r>
          </a:p>
        </p:txBody>
      </p:sp>
      <p:pic>
        <p:nvPicPr>
          <p:cNvPr id="16390" name="Picture 20" descr="Flag_of_India"/>
          <p:cNvPicPr>
            <a:picLocks noChangeAspect="1" noChangeArrowheads="1"/>
          </p:cNvPicPr>
          <p:nvPr/>
        </p:nvPicPr>
        <p:blipFill>
          <a:blip r:embed="rId3" cstate="print"/>
          <a:srcRect/>
          <a:stretch>
            <a:fillRect/>
          </a:stretch>
        </p:blipFill>
        <p:spPr bwMode="auto">
          <a:xfrm>
            <a:off x="2686050" y="990600"/>
            <a:ext cx="3867150" cy="2578100"/>
          </a:xfrm>
          <a:prstGeom prst="rect">
            <a:avLst/>
          </a:prstGeom>
          <a:noFill/>
          <a:ln w="9525">
            <a:noFill/>
            <a:miter lim="800000"/>
            <a:headEnd/>
            <a:tailEnd/>
          </a:ln>
        </p:spPr>
      </p:pic>
      <p:sp>
        <p:nvSpPr>
          <p:cNvPr id="16392" name="Text Box 19"/>
          <p:cNvSpPr txBox="1">
            <a:spLocks noChangeArrowheads="1"/>
          </p:cNvSpPr>
          <p:nvPr/>
        </p:nvSpPr>
        <p:spPr bwMode="auto">
          <a:xfrm>
            <a:off x="3352800" y="3641725"/>
            <a:ext cx="2514600" cy="366713"/>
          </a:xfrm>
          <a:prstGeom prst="rect">
            <a:avLst/>
          </a:prstGeom>
          <a:noFill/>
          <a:ln w="9525">
            <a:noFill/>
            <a:miter lim="800000"/>
            <a:headEnd/>
            <a:tailEnd/>
          </a:ln>
          <a:effectLst/>
        </p:spPr>
        <p:txBody>
          <a:bodyPr>
            <a:spAutoFit/>
          </a:bodyPr>
          <a:lstStyle/>
          <a:p>
            <a:pPr algn="ctr">
              <a:spcBef>
                <a:spcPct val="50000"/>
              </a:spcBef>
            </a:pPr>
            <a:r>
              <a:rPr lang="en-US" b="1">
                <a:solidFill>
                  <a:srgbClr val="000000"/>
                </a:solidFill>
              </a:rPr>
              <a:t>Flag of India</a:t>
            </a:r>
          </a:p>
        </p:txBody>
      </p:sp>
    </p:spTree>
  </p:cSld>
  <p:clrMapOvr>
    <a:masterClrMapping/>
  </p:clrMapOvr>
  <p:transition advClick="0" advTm="2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wheel(1)">
                                      <p:cBhvr>
                                        <p:cTn id="7" dur="20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0" y="1600200"/>
            <a:ext cx="6511925" cy="1143000"/>
          </a:xfrm>
        </p:spPr>
        <p:txBody>
          <a:bodyPr/>
          <a:lstStyle/>
          <a:p>
            <a:pPr>
              <a:defRPr/>
            </a:pPr>
            <a:endParaRPr lang="en-US" dirty="0"/>
          </a:p>
        </p:txBody>
      </p:sp>
      <p:sp>
        <p:nvSpPr>
          <p:cNvPr id="3" name="Content Placeholder 2"/>
          <p:cNvSpPr>
            <a:spLocks noGrp="1"/>
          </p:cNvSpPr>
          <p:nvPr>
            <p:ph sz="quarter" idx="13"/>
          </p:nvPr>
        </p:nvSpPr>
        <p:spPr>
          <a:xfrm>
            <a:off x="1143000" y="731838"/>
            <a:ext cx="6400800" cy="5211762"/>
          </a:xfrm>
        </p:spPr>
        <p:txBody>
          <a:bodyPr/>
          <a:lstStyle/>
          <a:p>
            <a:pPr marL="44450" indent="0" algn="ctr">
              <a:buFont typeface="Georgia" pitchFamily="18" charset="0"/>
              <a:buNone/>
            </a:pPr>
            <a:r>
              <a:rPr lang="en-US" sz="4800" smtClean="0">
                <a:solidFill>
                  <a:srgbClr val="000000"/>
                </a:solidFill>
              </a:rPr>
              <a:t>Emma</a:t>
            </a:r>
          </a:p>
          <a:p>
            <a:pPr marL="44450" indent="0" algn="ctr">
              <a:buFont typeface="Georgia" pitchFamily="18" charset="0"/>
              <a:buNone/>
            </a:pPr>
            <a:r>
              <a:rPr lang="en-US" sz="1800" smtClean="0">
                <a:solidFill>
                  <a:srgbClr val="000000"/>
                </a:solidFill>
              </a:rPr>
              <a:t>My family is from a variety of cultures in Europe.  My mother’s family comes from Italy and Ireland.  My father’s also comes from Ireland, along with France, Germany, and England.</a:t>
            </a:r>
          </a:p>
          <a:p>
            <a:pPr marL="44450" indent="0" algn="ctr">
              <a:buFont typeface="Georgia" pitchFamily="18" charset="0"/>
              <a:buNone/>
            </a:pPr>
            <a:endParaRPr lang="en-US" sz="1800" smtClean="0">
              <a:solidFill>
                <a:srgbClr val="000000"/>
              </a:solidFill>
            </a:endParaRPr>
          </a:p>
          <a:p>
            <a:pPr marL="44450" indent="0" algn="ctr">
              <a:buFont typeface="Georgia" pitchFamily="18" charset="0"/>
              <a:buNone/>
            </a:pPr>
            <a:endParaRPr lang="en-US" sz="1800" smtClean="0">
              <a:solidFill>
                <a:srgbClr val="000000"/>
              </a:solidFill>
            </a:endParaRPr>
          </a:p>
          <a:p>
            <a:pPr marL="44450" indent="0" algn="ctr">
              <a:buFont typeface="Georgia" pitchFamily="18" charset="0"/>
              <a:buNone/>
            </a:pPr>
            <a:endParaRPr lang="en-US" sz="1800" smtClean="0">
              <a:solidFill>
                <a:srgbClr val="000000"/>
              </a:solidFill>
            </a:endParaRPr>
          </a:p>
          <a:p>
            <a:pPr marL="44450" indent="0" algn="ctr">
              <a:buFont typeface="Georgia" pitchFamily="18" charset="0"/>
              <a:buNone/>
            </a:pPr>
            <a:endParaRPr lang="en-US" sz="1800" smtClean="0">
              <a:solidFill>
                <a:srgbClr val="000000"/>
              </a:solidFill>
            </a:endParaRPr>
          </a:p>
          <a:p>
            <a:pPr marL="44450" indent="0" algn="ctr">
              <a:buFont typeface="Georgia" pitchFamily="18" charset="0"/>
              <a:buNone/>
            </a:pPr>
            <a:endParaRPr lang="en-US" sz="1800" smtClean="0">
              <a:solidFill>
                <a:srgbClr val="000000"/>
              </a:solidFill>
            </a:endParaRPr>
          </a:p>
          <a:p>
            <a:pPr marL="44450" indent="0" algn="ctr">
              <a:buFont typeface="Georgia" pitchFamily="18" charset="0"/>
              <a:buNone/>
            </a:pPr>
            <a:endParaRPr lang="en-US" sz="1800" smtClean="0">
              <a:solidFill>
                <a:srgbClr val="000000"/>
              </a:solidFill>
            </a:endParaRPr>
          </a:p>
          <a:p>
            <a:pPr marL="44450" indent="0" algn="ctr">
              <a:buFont typeface="Georgia" pitchFamily="18" charset="0"/>
              <a:buNone/>
            </a:pPr>
            <a:r>
              <a:rPr lang="en-US" sz="1800" smtClean="0">
                <a:solidFill>
                  <a:srgbClr val="000000"/>
                </a:solidFill>
              </a:rPr>
              <a:t>However, both sides of my family have been in America for generations.  Although my ancestors may have come from Europe, I am first and foremost an American.</a:t>
            </a:r>
          </a:p>
          <a:p>
            <a:pPr marL="44450" indent="0" algn="ctr">
              <a:buFont typeface="Georgia" pitchFamily="18" charset="0"/>
              <a:buNone/>
            </a:pPr>
            <a:endParaRPr lang="en-US" sz="1800" smtClean="0"/>
          </a:p>
        </p:txBody>
      </p:sp>
      <p:pic>
        <p:nvPicPr>
          <p:cNvPr id="1026" name="Picture 2" descr="F:\culture_map.jpg"/>
          <p:cNvPicPr>
            <a:picLocks noChangeAspect="1" noChangeArrowheads="1"/>
          </p:cNvPicPr>
          <p:nvPr/>
        </p:nvPicPr>
        <p:blipFill>
          <a:blip r:embed="rId2" cstate="print"/>
          <a:srcRect/>
          <a:stretch>
            <a:fillRect/>
          </a:stretch>
        </p:blipFill>
        <p:spPr bwMode="auto">
          <a:xfrm>
            <a:off x="3048000" y="2819400"/>
            <a:ext cx="2762250" cy="1952625"/>
          </a:xfrm>
          <a:prstGeom prst="rect">
            <a:avLst/>
          </a:prstGeom>
          <a:noFill/>
          <a:ln w="9525">
            <a:noFill/>
            <a:miter lim="800000"/>
            <a:headEnd/>
            <a:tailEnd/>
          </a:ln>
        </p:spPr>
      </p:pic>
    </p:spTree>
  </p:cSld>
  <p:clrMapOvr>
    <a:masterClrMapping/>
  </p:clrMapOvr>
  <p:transition spd="slow" advClick="0" advTm="2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6200" y="2133600"/>
            <a:ext cx="6511925" cy="1143000"/>
          </a:xfrm>
        </p:spPr>
        <p:txBody>
          <a:bodyPr/>
          <a:lstStyle/>
          <a:p>
            <a:pPr>
              <a:defRPr/>
            </a:pPr>
            <a:endParaRPr lang="en-US" dirty="0"/>
          </a:p>
        </p:txBody>
      </p:sp>
      <p:sp>
        <p:nvSpPr>
          <p:cNvPr id="3" name="Content Placeholder 2"/>
          <p:cNvSpPr>
            <a:spLocks noGrp="1"/>
          </p:cNvSpPr>
          <p:nvPr>
            <p:ph sz="quarter" idx="13"/>
          </p:nvPr>
        </p:nvSpPr>
        <p:spPr>
          <a:xfrm>
            <a:off x="1143000" y="731838"/>
            <a:ext cx="6400800" cy="5287962"/>
          </a:xfrm>
        </p:spPr>
        <p:txBody>
          <a:bodyPr/>
          <a:lstStyle/>
          <a:p>
            <a:pPr marL="44450" indent="0" algn="ctr">
              <a:buFont typeface="Georgia" pitchFamily="18" charset="0"/>
              <a:buNone/>
            </a:pPr>
            <a:r>
              <a:rPr lang="en-US" sz="4800" smtClean="0">
                <a:solidFill>
                  <a:srgbClr val="000000"/>
                </a:solidFill>
              </a:rPr>
              <a:t>Hannah</a:t>
            </a:r>
          </a:p>
          <a:p>
            <a:pPr marL="44450" indent="0" algn="ctr">
              <a:buFont typeface="Georgia" pitchFamily="18" charset="0"/>
              <a:buNone/>
            </a:pPr>
            <a:r>
              <a:rPr lang="en-US" sz="2000" smtClean="0">
                <a:solidFill>
                  <a:srgbClr val="000000"/>
                </a:solidFill>
              </a:rPr>
              <a:t>My family is from eastern Europe, especially Poland and Russia; but when the Holocaust struck my ancestors moved to New York in the borough of Brooklyn. </a:t>
            </a:r>
          </a:p>
          <a:p>
            <a:pPr marL="44450" indent="0" algn="ctr">
              <a:buFont typeface="Georgia" pitchFamily="18" charset="0"/>
              <a:buNone/>
            </a:pPr>
            <a:endParaRPr lang="en-US" sz="2000" smtClean="0">
              <a:solidFill>
                <a:srgbClr val="000000"/>
              </a:solidFill>
            </a:endParaRPr>
          </a:p>
          <a:p>
            <a:pPr marL="44450" indent="0" algn="ctr">
              <a:buFont typeface="Georgia" pitchFamily="18" charset="0"/>
              <a:buNone/>
            </a:pPr>
            <a:endParaRPr lang="en-US" sz="2000" smtClean="0">
              <a:solidFill>
                <a:srgbClr val="000000"/>
              </a:solidFill>
            </a:endParaRPr>
          </a:p>
          <a:p>
            <a:pPr marL="44450" indent="0" algn="ctr">
              <a:buFont typeface="Georgia" pitchFamily="18" charset="0"/>
              <a:buNone/>
            </a:pPr>
            <a:endParaRPr lang="en-US" sz="2000" smtClean="0">
              <a:solidFill>
                <a:srgbClr val="000000"/>
              </a:solidFill>
            </a:endParaRPr>
          </a:p>
          <a:p>
            <a:pPr marL="44450" indent="0" algn="ctr">
              <a:buFont typeface="Georgia" pitchFamily="18" charset="0"/>
              <a:buNone/>
            </a:pPr>
            <a:endParaRPr lang="en-US" sz="2000" smtClean="0">
              <a:solidFill>
                <a:srgbClr val="000000"/>
              </a:solidFill>
            </a:endParaRPr>
          </a:p>
          <a:p>
            <a:pPr marL="44450" indent="0" algn="ctr">
              <a:buFont typeface="Georgia" pitchFamily="18" charset="0"/>
              <a:buNone/>
            </a:pPr>
            <a:endParaRPr lang="en-US" sz="2000" smtClean="0">
              <a:solidFill>
                <a:srgbClr val="000000"/>
              </a:solidFill>
            </a:endParaRPr>
          </a:p>
          <a:p>
            <a:pPr marL="44450" indent="0" algn="ctr">
              <a:buFont typeface="Georgia" pitchFamily="18" charset="0"/>
              <a:buNone/>
            </a:pPr>
            <a:r>
              <a:rPr lang="en-US" sz="2000" smtClean="0">
                <a:solidFill>
                  <a:srgbClr val="000000"/>
                </a:solidFill>
              </a:rPr>
              <a:t>We celebrate Jewish holidays such as Hanukkah, Passover, Sabbath, Yom Kippur, and Rosh Hashanah. Everything my family does is part of my religion and culture today.</a:t>
            </a: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a:p>
            <a:pPr marL="44450" indent="0" algn="ctr">
              <a:buFont typeface="Georgia" pitchFamily="18" charset="0"/>
              <a:buNone/>
            </a:pPr>
            <a:endParaRPr lang="en-US" sz="4800" smtClean="0">
              <a:solidFill>
                <a:srgbClr val="0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2911475" y="3048000"/>
            <a:ext cx="2928938" cy="1582738"/>
          </a:xfrm>
          <a:prstGeom prst="rect">
            <a:avLst/>
          </a:prstGeom>
          <a:noFill/>
          <a:ln w="9525">
            <a:noFill/>
            <a:miter lim="800000"/>
            <a:headEnd/>
            <a:tailEnd/>
          </a:ln>
          <a:effectLst/>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533400" y="152400"/>
            <a:ext cx="7924800" cy="1006475"/>
          </a:xfrm>
          <a:prstGeom prst="rect">
            <a:avLst/>
          </a:prstGeom>
          <a:noFill/>
          <a:ln w="9525">
            <a:noFill/>
            <a:miter lim="800000"/>
            <a:headEnd/>
            <a:tailEnd/>
          </a:ln>
        </p:spPr>
        <p:txBody>
          <a:bodyPr>
            <a:spAutoFit/>
          </a:bodyPr>
          <a:lstStyle/>
          <a:p>
            <a:pPr algn="ctr"/>
            <a:r>
              <a:rPr lang="en-US" sz="6000" u="sng">
                <a:solidFill>
                  <a:srgbClr val="000000"/>
                </a:solidFill>
                <a:latin typeface="Trebuchet MS" pitchFamily="34" charset="0"/>
              </a:rPr>
              <a:t>Conclusion</a:t>
            </a:r>
            <a:r>
              <a:rPr lang="en-US" sz="6000">
                <a:solidFill>
                  <a:srgbClr val="000000"/>
                </a:solidFill>
                <a:latin typeface="Trebuchet MS" pitchFamily="34" charset="0"/>
              </a:rPr>
              <a:t> </a:t>
            </a:r>
          </a:p>
        </p:txBody>
      </p:sp>
      <p:sp>
        <p:nvSpPr>
          <p:cNvPr id="19459" name="Text Box 5"/>
          <p:cNvSpPr txBox="1">
            <a:spLocks noChangeArrowheads="1"/>
          </p:cNvSpPr>
          <p:nvPr/>
        </p:nvSpPr>
        <p:spPr bwMode="auto">
          <a:xfrm>
            <a:off x="1295400" y="2041525"/>
            <a:ext cx="6477000" cy="1311275"/>
          </a:xfrm>
          <a:prstGeom prst="rect">
            <a:avLst/>
          </a:prstGeom>
          <a:noFill/>
          <a:ln w="9525">
            <a:noFill/>
            <a:miter lim="800000"/>
            <a:headEnd/>
            <a:tailEnd/>
          </a:ln>
          <a:effectLst/>
        </p:spPr>
        <p:txBody>
          <a:bodyPr>
            <a:spAutoFit/>
          </a:bodyPr>
          <a:lstStyle/>
          <a:p>
            <a:pPr>
              <a:spcBef>
                <a:spcPct val="50000"/>
              </a:spcBef>
            </a:pPr>
            <a:r>
              <a:rPr lang="en-US" sz="2000">
                <a:solidFill>
                  <a:srgbClr val="000000"/>
                </a:solidFill>
                <a:latin typeface="Comic Sans MS" pitchFamily="66" charset="0"/>
              </a:rPr>
              <a:t>All of us come from different backgrounds, like all of the people in America.  Together, the different cultures of our nation form a diverse, varied, melting pot of people. </a:t>
            </a:r>
          </a:p>
        </p:txBody>
      </p:sp>
      <p:pic>
        <p:nvPicPr>
          <p:cNvPr id="19460" name="Picture 6" descr="images"/>
          <p:cNvPicPr>
            <a:picLocks noChangeAspect="1" noChangeArrowheads="1"/>
          </p:cNvPicPr>
          <p:nvPr/>
        </p:nvPicPr>
        <p:blipFill>
          <a:blip r:embed="rId2" cstate="print"/>
          <a:srcRect/>
          <a:stretch>
            <a:fillRect/>
          </a:stretch>
        </p:blipFill>
        <p:spPr bwMode="auto">
          <a:xfrm>
            <a:off x="3048000" y="4038600"/>
            <a:ext cx="3144838" cy="2092325"/>
          </a:xfrm>
          <a:prstGeom prst="rect">
            <a:avLst/>
          </a:prstGeom>
          <a:noFill/>
          <a:ln w="9525">
            <a:noFill/>
            <a:miter lim="800000"/>
            <a:headEnd/>
            <a:tailEnd/>
          </a:ln>
        </p:spPr>
      </p:pic>
    </p:spTree>
  </p:cSld>
  <p:clrMapOvr>
    <a:masterClrMapping/>
  </p:clrMapOvr>
  <p:transition advClick="0" advTm="15000">
    <p:split orient="vert" dir="in"/>
    <p:sndAc>
      <p:endSnd/>
    </p:sndAc>
  </p:transition>
  <p:timing>
    <p:tnLst>
      <p:par>
        <p:cTn id="1" dur="indefinite" restart="never" nodeType="tmRoot"/>
      </p:par>
    </p:tnLst>
  </p:timing>
</p:sld>
</file>

<file path=ppt/theme/theme1.xml><?xml version="1.0" encoding="utf-8"?>
<a:theme xmlns:a="http://schemas.openxmlformats.org/drawingml/2006/main" name="Slipstream">
  <a:themeElements>
    <a:clrScheme name="Custom 1">
      <a:dk1>
        <a:srgbClr val="FFC000"/>
      </a:dk1>
      <a:lt1>
        <a:srgbClr val="93E2FF"/>
      </a:lt1>
      <a:dk2>
        <a:srgbClr val="00B0F0"/>
      </a:dk2>
      <a:lt2>
        <a:srgbClr val="002060"/>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377</TotalTime>
  <Words>533</Words>
  <Application>Microsoft Office PowerPoint</Application>
  <PresentationFormat>On-screen Show (4:3)</PresentationFormat>
  <Paragraphs>80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Trebuchet MS</vt:lpstr>
      <vt:lpstr>Georgia</vt:lpstr>
      <vt:lpstr>Calibri</vt:lpstr>
      <vt:lpstr>Times New Roman</vt:lpstr>
      <vt:lpstr>Comic Sans MS</vt:lpstr>
      <vt:lpstr>Slipstream</vt:lpstr>
      <vt:lpstr>Our Culture</vt:lpstr>
      <vt:lpstr>All Star Culture</vt:lpstr>
      <vt:lpstr>Slide 3</vt:lpstr>
      <vt:lpstr>Slide 4</vt:lpstr>
      <vt:lpstr>Slide 5</vt:lpstr>
      <vt:lpstr>Slide 6</vt:lpstr>
      <vt:lpstr>Slide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Star culture</dc:title>
  <dc:creator>Hattevik, Noah R.</dc:creator>
  <cp:lastModifiedBy>robbie.vaughn</cp:lastModifiedBy>
  <cp:revision>31</cp:revision>
  <dcterms:created xsi:type="dcterms:W3CDTF">2014-03-24T18:24:07Z</dcterms:created>
  <dcterms:modified xsi:type="dcterms:W3CDTF">2014-04-17T20:52:00Z</dcterms:modified>
</cp:coreProperties>
</file>