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9" r:id="rId9"/>
    <p:sldId id="270" r:id="rId10"/>
    <p:sldId id="271" r:id="rId11"/>
    <p:sldId id="273" r:id="rId12"/>
    <p:sldId id="274" r:id="rId13"/>
    <p:sldId id="272" r:id="rId14"/>
    <p:sldId id="263" r:id="rId15"/>
    <p:sldId id="266" r:id="rId16"/>
    <p:sldId id="264" r:id="rId17"/>
    <p:sldId id="267" r:id="rId18"/>
    <p:sldId id="265" r:id="rId19"/>
    <p:sldId id="26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90"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518CE1-F1C6-4C1F-8C92-FFF2CBEB5A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14BA3A-8A5E-4A71-9DE7-C9D4AB27B8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B97DA9-61C1-4908-B051-89B97E9632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BDF29E-99F0-4960-B1D1-4ECB46095D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43D3CE-5268-491B-9642-CDDA7CFEC4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3B56B9-ACD4-40F8-B6A4-E0D5D262F9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8453612-D3B3-44DA-A47E-2A5A1C60AA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C965B2-55F5-42DF-A5B6-25757F83A9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B6CEA4-13CA-42CF-940B-5180D22CA8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2EECA1-5C7B-4F02-B23F-318C80D488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BCD35C-895A-4C23-B6E2-BF461999FF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69DAA4-F616-4872-BE9E-F01ED6F63F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7">
                                            <p:txEl>
                                              <p:pRg st="0" end="0"/>
                                            </p:txEl>
                                          </p:spTgt>
                                        </p:tgtEl>
                                        <p:attrNameLst>
                                          <p:attrName>style.visibility</p:attrName>
                                        </p:attrNameLst>
                                      </p:cBhvr>
                                      <p:to>
                                        <p:strVal val="visible"/>
                                      </p:to>
                                    </p:set>
                                    <p:anim calcmode="lin" valueType="num">
                                      <p:cBhvr>
                                        <p:cTn id="13"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7">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p:cTn id="17"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7">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 calcmode="lin" valueType="num">
                                      <p:cBhvr>
                                        <p:cTn id="21"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27">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p:cTn id="25"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7">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027">
                                            <p:txEl>
                                              <p:pRg st="4" end="4"/>
                                            </p:txEl>
                                          </p:spTgt>
                                        </p:tgtEl>
                                        <p:attrNameLst>
                                          <p:attrName>style.visibility</p:attrName>
                                        </p:attrNameLst>
                                      </p:cBhvr>
                                      <p:to>
                                        <p:strVal val="visible"/>
                                      </p:to>
                                    </p:set>
                                    <p:anim calcmode="lin" valueType="num">
                                      <p:cBhvr>
                                        <p:cTn id="29"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02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3" presetClass="entr" presetSubtype="1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130425"/>
            <a:ext cx="7391400" cy="1374775"/>
          </a:xfrm>
        </p:spPr>
        <p:txBody>
          <a:bodyPr/>
          <a:lstStyle/>
          <a:p>
            <a:pPr algn="l" eaLnBrk="1" hangingPunct="1"/>
            <a:r>
              <a:rPr lang="en-US" b="1" smtClean="0">
                <a:solidFill>
                  <a:srgbClr val="FF0000"/>
                </a:solidFill>
              </a:rPr>
              <a:t>Main</a:t>
            </a:r>
            <a:r>
              <a:rPr lang="en-US" b="1" smtClean="0"/>
              <a:t> </a:t>
            </a:r>
            <a:r>
              <a:rPr lang="en-US" b="1" smtClean="0">
                <a:solidFill>
                  <a:srgbClr val="B2B2B2"/>
                </a:solidFill>
              </a:rPr>
              <a:t>Idea</a:t>
            </a:r>
          </a:p>
        </p:txBody>
      </p:sp>
      <p:sp>
        <p:nvSpPr>
          <p:cNvPr id="2051" name="Rectangle 3"/>
          <p:cNvSpPr>
            <a:spLocks noGrp="1" noChangeArrowheads="1"/>
          </p:cNvSpPr>
          <p:nvPr>
            <p:ph type="subTitle" idx="1"/>
          </p:nvPr>
        </p:nvSpPr>
        <p:spPr>
          <a:xfrm>
            <a:off x="1143000" y="3200400"/>
            <a:ext cx="6400800" cy="1752600"/>
          </a:xfrm>
        </p:spPr>
        <p:txBody>
          <a:bodyPr/>
          <a:lstStyle/>
          <a:p>
            <a:pPr algn="l" eaLnBrk="1" hangingPunct="1"/>
            <a:r>
              <a:rPr lang="en-US" b="1" smtClean="0"/>
              <a:t>What’s the Big Idea?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143000"/>
            <a:ext cx="8229600" cy="1143000"/>
          </a:xfrm>
        </p:spPr>
        <p:txBody>
          <a:bodyPr/>
          <a:lstStyle/>
          <a:p>
            <a:pPr eaLnBrk="1" hangingPunct="1"/>
            <a:endParaRPr lang="en-US" sz="3200" smtClean="0"/>
          </a:p>
        </p:txBody>
      </p:sp>
      <p:sp>
        <p:nvSpPr>
          <p:cNvPr id="11267" name="Content Placeholder 2"/>
          <p:cNvSpPr>
            <a:spLocks noGrp="1"/>
          </p:cNvSpPr>
          <p:nvPr>
            <p:ph idx="1"/>
          </p:nvPr>
        </p:nvSpPr>
        <p:spPr/>
        <p:txBody>
          <a:bodyPr/>
          <a:lstStyle/>
          <a:p>
            <a:pPr marL="0" indent="0" eaLnBrk="1" hangingPunct="1">
              <a:buFontTx/>
              <a:buNone/>
            </a:pPr>
            <a:r>
              <a:rPr lang="en-US" sz="2800" smtClean="0"/>
              <a:t>	Yellowstone National Park is mainly located in Wyoming, although three percent is located in the state of Montana. The Continental Divide of North America runs diagonally through the southwestern part of the park. The park sits on the Yellowstone Plateau, which is an average elevation of 8,000 feet above sea level. This plateau is bounded on nearly all sides by mountain ranges. There are 290 waterfalls that are at least fifteen feet in the park, the highest being the Lower Falls of the Yellowstone River, which falls 308 feet. </a:t>
            </a:r>
          </a:p>
        </p:txBody>
      </p:sp>
      <p:sp>
        <p:nvSpPr>
          <p:cNvPr id="4" name="TextBox 3"/>
          <p:cNvSpPr txBox="1">
            <a:spLocks noChangeArrowheads="1"/>
          </p:cNvSpPr>
          <p:nvPr/>
        </p:nvSpPr>
        <p:spPr bwMode="auto">
          <a:xfrm>
            <a:off x="457200" y="304800"/>
            <a:ext cx="8077200" cy="1077913"/>
          </a:xfrm>
          <a:prstGeom prst="rect">
            <a:avLst/>
          </a:prstGeom>
          <a:noFill/>
          <a:ln w="9525">
            <a:noFill/>
            <a:miter lim="800000"/>
            <a:headEnd/>
            <a:tailEnd/>
          </a:ln>
        </p:spPr>
        <p:txBody>
          <a:bodyPr>
            <a:spAutoFit/>
          </a:bodyPr>
          <a:lstStyle/>
          <a:p>
            <a:pPr algn="ctr"/>
            <a:r>
              <a:rPr lang="en-US" sz="3200" b="1">
                <a:solidFill>
                  <a:schemeClr val="tx2"/>
                </a:solidFill>
              </a:rPr>
              <a:t>This paragraph is about physical features of Yellowstone Park</a:t>
            </a:r>
            <a:r>
              <a:rPr lang="en-US" b="1">
                <a:solidFill>
                  <a:schemeClr val="tx2"/>
                </a:solidFill>
              </a:rPr>
              <a:t>.</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724400"/>
            <a:ext cx="5486400" cy="1023938"/>
          </a:xfrm>
          <a:solidFill>
            <a:schemeClr val="bg1"/>
          </a:solidFill>
          <a:ln>
            <a:solidFill>
              <a:schemeClr val="accent1">
                <a:lumMod val="50000"/>
              </a:schemeClr>
            </a:solidFill>
          </a:ln>
        </p:spPr>
        <p:txBody>
          <a:bodyPr/>
          <a:lstStyle/>
          <a:p>
            <a:pPr algn="ctr">
              <a:defRPr/>
            </a:pPr>
            <a:r>
              <a:rPr lang="en-US" sz="2800" dirty="0" smtClean="0"/>
              <a:t>What is the this picture mainly about?</a:t>
            </a:r>
            <a:endParaRPr lang="en-US" sz="2800" dirty="0"/>
          </a:p>
        </p:txBody>
      </p:sp>
      <p:pic>
        <p:nvPicPr>
          <p:cNvPr id="12291" name="Picture Placeholder 6" descr="bully.jpg"/>
          <p:cNvPicPr>
            <a:picLocks noGrp="1" noChangeAspect="1"/>
          </p:cNvPicPr>
          <p:nvPr>
            <p:ph type="pic" idx="1"/>
          </p:nvPr>
        </p:nvPicPr>
        <p:blipFill>
          <a:blip r:embed="rId2" cstate="print"/>
          <a:srcRect t="9592" b="9592"/>
          <a:stretch>
            <a:fillRect/>
          </a:stretch>
        </p:blipFill>
        <p:spPr/>
      </p:pic>
      <p:sp>
        <p:nvSpPr>
          <p:cNvPr id="4" name="Text Placeholder 3"/>
          <p:cNvSpPr>
            <a:spLocks noGrp="1"/>
          </p:cNvSpPr>
          <p:nvPr>
            <p:ph type="body" sz="half" idx="2"/>
          </p:nvPr>
        </p:nvSpPr>
        <p:spPr>
          <a:xfrm>
            <a:off x="1752600" y="5715000"/>
            <a:ext cx="5486400" cy="804863"/>
          </a:xfrm>
          <a:solidFill>
            <a:schemeClr val="accent5">
              <a:lumMod val="50000"/>
            </a:schemeClr>
          </a:solidFill>
        </p:spPr>
        <p:txBody>
          <a:bodyPr/>
          <a:lstStyle/>
          <a:p>
            <a:pPr>
              <a:defRPr/>
            </a:pPr>
            <a:r>
              <a:rPr lang="en-US" sz="3200" dirty="0" smtClean="0"/>
              <a:t>State a few details.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lumMod val="50000"/>
              </a:schemeClr>
            </a:solidFill>
          </a:ln>
        </p:spPr>
        <p:txBody>
          <a:bodyPr/>
          <a:lstStyle/>
          <a:p>
            <a:pPr>
              <a:defRPr/>
            </a:pPr>
            <a:r>
              <a:rPr lang="en-US" dirty="0" smtClean="0"/>
              <a:t>Supporting details</a:t>
            </a:r>
            <a:endParaRPr lang="en-US" dirty="0"/>
          </a:p>
        </p:txBody>
      </p:sp>
      <p:sp>
        <p:nvSpPr>
          <p:cNvPr id="3" name="Content Placeholder 2"/>
          <p:cNvSpPr>
            <a:spLocks noGrp="1"/>
          </p:cNvSpPr>
          <p:nvPr>
            <p:ph idx="1"/>
          </p:nvPr>
        </p:nvSpPr>
        <p:spPr/>
        <p:txBody>
          <a:bodyPr/>
          <a:lstStyle/>
          <a:p>
            <a:r>
              <a:rPr lang="en-US" smtClean="0"/>
              <a:t>Supporting details are </a:t>
            </a:r>
            <a:r>
              <a:rPr lang="en-US" smtClean="0">
                <a:solidFill>
                  <a:srgbClr val="FF0000"/>
                </a:solidFill>
              </a:rPr>
              <a:t>facts</a:t>
            </a:r>
            <a:r>
              <a:rPr lang="en-US" smtClean="0"/>
              <a:t> and </a:t>
            </a:r>
            <a:r>
              <a:rPr lang="en-US" smtClean="0">
                <a:solidFill>
                  <a:srgbClr val="FF0000"/>
                </a:solidFill>
              </a:rPr>
              <a:t>ideas</a:t>
            </a:r>
            <a:r>
              <a:rPr lang="en-US" smtClean="0"/>
              <a:t> that </a:t>
            </a:r>
            <a:r>
              <a:rPr lang="en-US" smtClean="0">
                <a:solidFill>
                  <a:srgbClr val="FF0000"/>
                </a:solidFill>
              </a:rPr>
              <a:t>explain the main idea </a:t>
            </a:r>
            <a:r>
              <a:rPr lang="en-US" smtClean="0"/>
              <a:t>of a paragraph. </a:t>
            </a:r>
          </a:p>
          <a:p>
            <a:endParaRPr lang="en-US" smtClean="0"/>
          </a:p>
          <a:p>
            <a:r>
              <a:rPr lang="en-US" smtClean="0"/>
              <a:t>They include key details and minor details.</a:t>
            </a:r>
          </a:p>
          <a:p>
            <a:endParaRPr lang="en-US" smtClean="0"/>
          </a:p>
          <a:p>
            <a:r>
              <a:rPr lang="en-US" smtClean="0">
                <a:solidFill>
                  <a:srgbClr val="FF0000"/>
                </a:solidFill>
              </a:rPr>
              <a:t>Key details </a:t>
            </a:r>
            <a:r>
              <a:rPr lang="en-US" smtClean="0"/>
              <a:t>are those that </a:t>
            </a:r>
            <a:r>
              <a:rPr lang="en-US" smtClean="0">
                <a:solidFill>
                  <a:srgbClr val="FF0000"/>
                </a:solidFill>
              </a:rPr>
              <a:t>directly explain the main idea</a:t>
            </a:r>
            <a:r>
              <a:rPr lang="en-US" smtClean="0"/>
              <a:t>, while </a:t>
            </a:r>
            <a:r>
              <a:rPr lang="en-US" smtClean="0">
                <a:solidFill>
                  <a:srgbClr val="FF0000"/>
                </a:solidFill>
              </a:rPr>
              <a:t>minor details </a:t>
            </a:r>
            <a:r>
              <a:rPr lang="en-US" smtClean="0"/>
              <a:t>are those that </a:t>
            </a:r>
            <a:r>
              <a:rPr lang="en-US" smtClean="0">
                <a:solidFill>
                  <a:srgbClr val="FF0000"/>
                </a:solidFill>
              </a:rPr>
              <a:t>add information</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3">
                                            <p:txEl>
                                              <p:pRg st="4" end="4"/>
                                            </p:txEl>
                                          </p:spTgt>
                                        </p:tgtEl>
                                        <p:attrNameLst>
                                          <p:attrName>ppt_x</p:attrName>
                                        </p:attrNameLst>
                                      </p:cBhvr>
                                    </p:anim>
                                    <p:anim from="0" to="-1.0" calcmode="lin" valueType="num">
                                      <p:cBhvr>
                                        <p:cTn id="24" dur="200" decel="50000" autoRev="1" fill="hold">
                                          <p:stCondLst>
                                            <p:cond delay="600"/>
                                          </p:stCondLst>
                                        </p:cTn>
                                        <p:tgtEl>
                                          <p:spTgt spid="3">
                                            <p:txEl>
                                              <p:pRg st="4" end="4"/>
                                            </p:txEl>
                                          </p:spTgt>
                                        </p:tgtEl>
                                        <p:attrNameLst>
                                          <p:attrName>xshear</p:attrName>
                                        </p:attrNameLst>
                                      </p:cBhvr>
                                    </p:anim>
                                    <p:animScale>
                                      <p:cBhvr>
                                        <p:cTn id="25" dur="200" decel="100000" autoRev="1" fill="hold">
                                          <p:stCondLst>
                                            <p:cond delay="600"/>
                                          </p:stCondLst>
                                        </p:cTn>
                                        <p:tgtEl>
                                          <p:spTgt spid="3">
                                            <p:txEl>
                                              <p:pRg st="4" end="4"/>
                                            </p:txEl>
                                          </p:spTgt>
                                        </p:tgtEl>
                                      </p:cBhvr>
                                      <p:from x="100000" y="100000"/>
                                      <p:to x="80000" y="100000"/>
                                    </p:animScale>
                                    <p:anim by="(#ppt_h/3+#ppt_w*0.1)" calcmode="lin" valueType="num">
                                      <p:cBhvr additive="sum">
                                        <p:cTn id="26"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solidFill>
                  <a:srgbClr val="FF0000"/>
                </a:solidFill>
              </a:rPr>
              <a:t>Practice</a:t>
            </a:r>
          </a:p>
        </p:txBody>
      </p:sp>
      <p:sp>
        <p:nvSpPr>
          <p:cNvPr id="14339" name="Rectangle 3"/>
          <p:cNvSpPr>
            <a:spLocks noGrp="1" noChangeArrowheads="1"/>
          </p:cNvSpPr>
          <p:nvPr>
            <p:ph type="body" idx="1"/>
          </p:nvPr>
        </p:nvSpPr>
        <p:spPr/>
        <p:txBody>
          <a:bodyPr/>
          <a:lstStyle/>
          <a:p>
            <a:pPr marL="609600" indent="-609600" algn="ctr" eaLnBrk="1" hangingPunct="1">
              <a:buFontTx/>
              <a:buNone/>
            </a:pPr>
            <a:r>
              <a:rPr lang="en-US" smtClean="0"/>
              <a:t>Find the details that support the main idea.</a:t>
            </a:r>
          </a:p>
          <a:p>
            <a:pPr marL="609600" indent="-609600" eaLnBrk="1" hangingPunct="1">
              <a:buFontTx/>
              <a:buAutoNum type="arabicPeriod"/>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pPr eaLnBrk="1" hangingPunct="1"/>
            <a:endParaRPr lang="en-US" sz="3200" smtClean="0"/>
          </a:p>
        </p:txBody>
      </p:sp>
      <p:sp>
        <p:nvSpPr>
          <p:cNvPr id="15363" name="Content Placeholder 2"/>
          <p:cNvSpPr>
            <a:spLocks noGrp="1"/>
          </p:cNvSpPr>
          <p:nvPr>
            <p:ph idx="1"/>
          </p:nvPr>
        </p:nvSpPr>
        <p:spPr>
          <a:xfrm>
            <a:off x="457200" y="1295400"/>
            <a:ext cx="8229600" cy="4525963"/>
          </a:xfrm>
        </p:spPr>
        <p:txBody>
          <a:bodyPr/>
          <a:lstStyle/>
          <a:p>
            <a:pPr marL="0" indent="457200" eaLnBrk="1" hangingPunct="1">
              <a:buFontTx/>
              <a:buNone/>
            </a:pPr>
            <a:r>
              <a:rPr lang="en-US" smtClean="0"/>
              <a:t>A penny for your thoughts? If it’s a 1943 copper penny, it could be worth as much as fifty thousand dollars. In 1943, most pennies were made out of steel since copper was needed for World War II, so the 1943 copper penny is ultra-rare. Another rarity is the 1955 double die penny. These pennies were mistakenly double stamped, so they have overlapping dates and letters. If it’s uncirculated, it’d easily fetch $25,000 at an auction. Now that’s a pretty penny. </a:t>
            </a:r>
          </a:p>
        </p:txBody>
      </p:sp>
      <p:sp>
        <p:nvSpPr>
          <p:cNvPr id="15364" name="TextBox 3"/>
          <p:cNvSpPr txBox="1">
            <a:spLocks noChangeArrowheads="1"/>
          </p:cNvSpPr>
          <p:nvPr/>
        </p:nvSpPr>
        <p:spPr bwMode="auto">
          <a:xfrm>
            <a:off x="-2286000" y="2209800"/>
            <a:ext cx="184150" cy="369888"/>
          </a:xfrm>
          <a:prstGeom prst="rect">
            <a:avLst/>
          </a:prstGeom>
          <a:noFill/>
          <a:ln w="9525">
            <a:noFill/>
            <a:miter lim="800000"/>
            <a:headEnd/>
            <a:tailEnd/>
          </a:ln>
        </p:spPr>
        <p:txBody>
          <a:bodyPr wrap="none">
            <a:spAutoFit/>
          </a:bodyPr>
          <a:lstStyle/>
          <a:p>
            <a:endParaRPr lang="en-US"/>
          </a:p>
        </p:txBody>
      </p:sp>
      <p:sp>
        <p:nvSpPr>
          <p:cNvPr id="5" name="Rectangle 4"/>
          <p:cNvSpPr/>
          <p:nvPr/>
        </p:nvSpPr>
        <p:spPr>
          <a:xfrm>
            <a:off x="342900" y="0"/>
            <a:ext cx="8801100" cy="1077913"/>
          </a:xfrm>
          <a:prstGeom prst="rect">
            <a:avLst/>
          </a:prstGeom>
        </p:spPr>
        <p:txBody>
          <a:bodyPr>
            <a:spAutoFit/>
          </a:bodyPr>
          <a:lstStyle/>
          <a:p>
            <a:pPr algn="ctr">
              <a:defRPr/>
            </a:pPr>
            <a:r>
              <a:rPr lang="en-US" sz="3200" b="1" kern="0" dirty="0">
                <a:solidFill>
                  <a:srgbClr val="000000"/>
                </a:solidFill>
                <a:latin typeface="Arial"/>
                <a:ea typeface="+mj-ea"/>
                <a:cs typeface="+mj-cs"/>
              </a:rPr>
              <a:t>This paragraph is about rare and valuable pennies.</a:t>
            </a:r>
            <a:endParaRPr lang="en-US" sz="3200" kern="0" dirty="0">
              <a:solidFill>
                <a:srgbClr val="000000"/>
              </a:solidFill>
              <a:latin typeface="Arial"/>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143000"/>
          </a:xfrm>
        </p:spPr>
        <p:txBody>
          <a:bodyPr/>
          <a:lstStyle/>
          <a:p>
            <a:pPr eaLnBrk="1" hangingPunct="1"/>
            <a:r>
              <a:rPr lang="en-US" sz="3200" b="1" smtClean="0"/>
              <a:t>This paragraph is about rare and valuable pennies. Details?</a:t>
            </a:r>
            <a:endParaRPr lang="en-US" sz="3200" smtClean="0"/>
          </a:p>
        </p:txBody>
      </p:sp>
      <p:sp>
        <p:nvSpPr>
          <p:cNvPr id="16387" name="Content Placeholder 2"/>
          <p:cNvSpPr>
            <a:spLocks noGrp="1"/>
          </p:cNvSpPr>
          <p:nvPr>
            <p:ph idx="1"/>
          </p:nvPr>
        </p:nvSpPr>
        <p:spPr>
          <a:xfrm>
            <a:off x="457200" y="1295400"/>
            <a:ext cx="8229600" cy="4525963"/>
          </a:xfrm>
        </p:spPr>
        <p:txBody>
          <a:bodyPr/>
          <a:lstStyle/>
          <a:p>
            <a:pPr marL="0" indent="457200" eaLnBrk="1" hangingPunct="1">
              <a:buFontTx/>
              <a:buNone/>
            </a:pPr>
            <a:r>
              <a:rPr lang="en-US" smtClean="0"/>
              <a:t>A penny for your thoughts? If it’s a 1943 copper penny, </a:t>
            </a:r>
            <a:r>
              <a:rPr lang="en-US" smtClean="0">
                <a:solidFill>
                  <a:srgbClr val="FF0000"/>
                </a:solidFill>
              </a:rPr>
              <a:t>it could be worth as much as fifty thousand dollars</a:t>
            </a:r>
            <a:r>
              <a:rPr lang="en-US" smtClean="0"/>
              <a:t>. In 1943, most pennies were made out of steel since copper was needed for World War II, so </a:t>
            </a:r>
            <a:r>
              <a:rPr lang="en-US" smtClean="0">
                <a:solidFill>
                  <a:srgbClr val="FF0000"/>
                </a:solidFill>
              </a:rPr>
              <a:t>the 1943 copper penny is ultra-rare</a:t>
            </a:r>
            <a:r>
              <a:rPr lang="en-US" smtClean="0"/>
              <a:t>. </a:t>
            </a:r>
            <a:r>
              <a:rPr lang="en-US" smtClean="0">
                <a:solidFill>
                  <a:srgbClr val="FF0000"/>
                </a:solidFill>
              </a:rPr>
              <a:t>Another rarity is the 1955 double die penny</a:t>
            </a:r>
            <a:r>
              <a:rPr lang="en-US" smtClean="0"/>
              <a:t>. These pennies were mistakenly double stamped, so they have overlapping dates and letters. If it’s uncirculated, it’d easily fetch $25,000 at an auction. Now that’s a pretty penny.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438400" y="3276600"/>
            <a:ext cx="8229600" cy="1143000"/>
          </a:xfrm>
        </p:spPr>
        <p:txBody>
          <a:bodyPr/>
          <a:lstStyle/>
          <a:p>
            <a:pPr eaLnBrk="1" hangingPunct="1"/>
            <a:endParaRPr lang="en-US" sz="2800" smtClean="0"/>
          </a:p>
        </p:txBody>
      </p:sp>
      <p:sp>
        <p:nvSpPr>
          <p:cNvPr id="17411" name="Content Placeholder 2"/>
          <p:cNvSpPr>
            <a:spLocks noGrp="1"/>
          </p:cNvSpPr>
          <p:nvPr>
            <p:ph idx="1"/>
          </p:nvPr>
        </p:nvSpPr>
        <p:spPr>
          <a:xfrm>
            <a:off x="457200" y="1371600"/>
            <a:ext cx="8229600" cy="4525963"/>
          </a:xfrm>
        </p:spPr>
        <p:txBody>
          <a:bodyPr/>
          <a:lstStyle/>
          <a:p>
            <a:pPr marL="46038" indent="-46038" eaLnBrk="1" hangingPunct="1">
              <a:buFontTx/>
              <a:buNone/>
            </a:pPr>
            <a:r>
              <a:rPr lang="en-US" sz="2400" smtClean="0"/>
              <a:t>		When one hears the term “reality” applied to a television show, one might expect that the events portrayed occurred naturally or, at the least, were not scripted, but this is not always the case. Many reality shows occur in unreal environments, like rented mansions occupied by film crews. Such living environments do not reflect what most people understand to be “reality.” Worse, there have been accusations that events not captured on film were later restaged by producers. Worse still, some involved in the production of “reality” television claim that the participants were urged to act out story lines premeditated by producers. With such accusations floating around, it’s no wonder many people take reality TV to be about as real as the sitcom. </a:t>
            </a:r>
          </a:p>
        </p:txBody>
      </p:sp>
      <p:sp>
        <p:nvSpPr>
          <p:cNvPr id="4" name="TextBox 3"/>
          <p:cNvSpPr txBox="1"/>
          <p:nvPr/>
        </p:nvSpPr>
        <p:spPr>
          <a:xfrm>
            <a:off x="533400" y="304800"/>
            <a:ext cx="8153400" cy="1230313"/>
          </a:xfrm>
          <a:prstGeom prst="rect">
            <a:avLst/>
          </a:prstGeom>
          <a:noFill/>
        </p:spPr>
        <p:txBody>
          <a:bodyPr>
            <a:spAutoFit/>
          </a:bodyPr>
          <a:lstStyle/>
          <a:p>
            <a:pPr algn="ctr">
              <a:defRPr/>
            </a:pPr>
            <a:r>
              <a:rPr lang="en-US" sz="2800" b="1" dirty="0">
                <a:solidFill>
                  <a:schemeClr val="tx2"/>
                </a:solidFill>
                <a:latin typeface="+mj-lt"/>
                <a:ea typeface="+mj-ea"/>
                <a:cs typeface="+mj-cs"/>
              </a:rPr>
              <a:t>This paragraph is about how reality television isn't always "real."</a:t>
            </a:r>
            <a:endParaRPr lang="en-US" sz="2800" dirty="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524000"/>
            <a:ext cx="8229600" cy="1143000"/>
          </a:xfrm>
        </p:spPr>
        <p:txBody>
          <a:bodyPr/>
          <a:lstStyle/>
          <a:p>
            <a:pPr eaLnBrk="1" hangingPunct="1"/>
            <a:endParaRPr lang="en-US" sz="2800" smtClean="0"/>
          </a:p>
        </p:txBody>
      </p:sp>
      <p:sp>
        <p:nvSpPr>
          <p:cNvPr id="18435" name="Content Placeholder 2"/>
          <p:cNvSpPr>
            <a:spLocks noGrp="1"/>
          </p:cNvSpPr>
          <p:nvPr>
            <p:ph idx="1"/>
          </p:nvPr>
        </p:nvSpPr>
        <p:spPr>
          <a:xfrm>
            <a:off x="457200" y="1371600"/>
            <a:ext cx="8229600" cy="4525963"/>
          </a:xfrm>
        </p:spPr>
        <p:txBody>
          <a:bodyPr/>
          <a:lstStyle/>
          <a:p>
            <a:pPr marL="46038" indent="-46038" eaLnBrk="1" hangingPunct="1">
              <a:buFontTx/>
              <a:buNone/>
            </a:pPr>
            <a:r>
              <a:rPr lang="en-US" sz="2400" smtClean="0"/>
              <a:t>		When one hears the term “reality” applied to a television show, one might expect that the events portrayed occurred naturally or, at the least, were not scripted, but this is not always the case</a:t>
            </a:r>
            <a:r>
              <a:rPr lang="en-US" sz="2400" smtClean="0">
                <a:solidFill>
                  <a:srgbClr val="FF0000"/>
                </a:solidFill>
              </a:rPr>
              <a:t>. Many reality shows occur in unreal environments</a:t>
            </a:r>
            <a:r>
              <a:rPr lang="en-US" sz="2400" smtClean="0"/>
              <a:t>, like rented mansions occupied by film crews. Such living environments do not reflect what most people understand to be “reality.” Worse, </a:t>
            </a:r>
            <a:r>
              <a:rPr lang="en-US" sz="2400" smtClean="0">
                <a:solidFill>
                  <a:srgbClr val="FF0000"/>
                </a:solidFill>
              </a:rPr>
              <a:t>there have been accusations that events not captured on film were later restaged by producers</a:t>
            </a:r>
            <a:r>
              <a:rPr lang="en-US" sz="2400" smtClean="0"/>
              <a:t>. Worse still, </a:t>
            </a:r>
            <a:r>
              <a:rPr lang="en-US" sz="2400" smtClean="0">
                <a:solidFill>
                  <a:srgbClr val="FF0000"/>
                </a:solidFill>
              </a:rPr>
              <a:t>some involved in the production of “reality” television claim that the participants were urged to act out story lines premeditated by producers. </a:t>
            </a:r>
            <a:r>
              <a:rPr lang="en-US" sz="2400" smtClean="0"/>
              <a:t>With such accusations floating around, it’s no wonder many people take reality TV to be about as real as the sitcom. </a:t>
            </a:r>
          </a:p>
        </p:txBody>
      </p:sp>
      <p:sp>
        <p:nvSpPr>
          <p:cNvPr id="4" name="TextBox 3"/>
          <p:cNvSpPr txBox="1"/>
          <p:nvPr/>
        </p:nvSpPr>
        <p:spPr>
          <a:xfrm>
            <a:off x="533400" y="304800"/>
            <a:ext cx="8153400" cy="1230313"/>
          </a:xfrm>
          <a:prstGeom prst="rect">
            <a:avLst/>
          </a:prstGeom>
          <a:noFill/>
        </p:spPr>
        <p:txBody>
          <a:bodyPr>
            <a:spAutoFit/>
          </a:bodyPr>
          <a:lstStyle/>
          <a:p>
            <a:pPr algn="ctr">
              <a:defRPr/>
            </a:pPr>
            <a:r>
              <a:rPr lang="en-US" sz="2800" b="1" dirty="0">
                <a:solidFill>
                  <a:schemeClr val="tx2"/>
                </a:solidFill>
                <a:latin typeface="+mj-lt"/>
                <a:ea typeface="+mj-ea"/>
                <a:cs typeface="+mj-cs"/>
              </a:rPr>
              <a:t>This paragraph is about how reality television isn't always "real.“ Details?</a:t>
            </a:r>
            <a:endParaRPr lang="en-US" sz="2800" dirty="0"/>
          </a:p>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143000"/>
            <a:ext cx="8229600" cy="1143000"/>
          </a:xfrm>
        </p:spPr>
        <p:txBody>
          <a:bodyPr/>
          <a:lstStyle/>
          <a:p>
            <a:pPr eaLnBrk="1" hangingPunct="1"/>
            <a:endParaRPr lang="en-US" sz="3200" smtClean="0"/>
          </a:p>
        </p:txBody>
      </p:sp>
      <p:sp>
        <p:nvSpPr>
          <p:cNvPr id="19459" name="Content Placeholder 2"/>
          <p:cNvSpPr>
            <a:spLocks noGrp="1"/>
          </p:cNvSpPr>
          <p:nvPr>
            <p:ph idx="1"/>
          </p:nvPr>
        </p:nvSpPr>
        <p:spPr/>
        <p:txBody>
          <a:bodyPr/>
          <a:lstStyle/>
          <a:p>
            <a:pPr marL="0" indent="0" eaLnBrk="1" hangingPunct="1">
              <a:buFontTx/>
              <a:buNone/>
            </a:pPr>
            <a:r>
              <a:rPr lang="en-US" sz="2800" smtClean="0"/>
              <a:t>	Yellowstone National Park is mainly located in Wyoming, although three percent is located in the state of Montana. The Continental Divide of North America runs diagonally through the southwestern part of the park. The park sits on the Yellowstone Plateau, which is an average elevation of 8,000 feet above sea level. This plateau is bounded on nearly all sides by mountain ranges. There are 290 waterfalls that are at least fifteen feet in the park, the highest being the Lower Falls of the Yellowstone River, which falls 308 feet. </a:t>
            </a:r>
          </a:p>
        </p:txBody>
      </p:sp>
      <p:sp>
        <p:nvSpPr>
          <p:cNvPr id="4" name="TextBox 3"/>
          <p:cNvSpPr txBox="1">
            <a:spLocks noChangeArrowheads="1"/>
          </p:cNvSpPr>
          <p:nvPr/>
        </p:nvSpPr>
        <p:spPr bwMode="auto">
          <a:xfrm>
            <a:off x="457200" y="304800"/>
            <a:ext cx="8077200" cy="1077913"/>
          </a:xfrm>
          <a:prstGeom prst="rect">
            <a:avLst/>
          </a:prstGeom>
          <a:noFill/>
          <a:ln w="9525">
            <a:noFill/>
            <a:miter lim="800000"/>
            <a:headEnd/>
            <a:tailEnd/>
          </a:ln>
        </p:spPr>
        <p:txBody>
          <a:bodyPr>
            <a:spAutoFit/>
          </a:bodyPr>
          <a:lstStyle/>
          <a:p>
            <a:pPr algn="ctr"/>
            <a:r>
              <a:rPr lang="en-US" sz="3200" b="1">
                <a:solidFill>
                  <a:schemeClr val="tx2"/>
                </a:solidFill>
              </a:rPr>
              <a:t>This paragraph is about physical features of Yellowstone Park</a:t>
            </a:r>
            <a:r>
              <a:rPr lang="en-US" b="1">
                <a:solidFill>
                  <a:schemeClr val="tx2"/>
                </a:solidFill>
              </a:rPr>
              <a:t>.</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43000"/>
            <a:ext cx="8229600" cy="1143000"/>
          </a:xfrm>
        </p:spPr>
        <p:txBody>
          <a:bodyPr/>
          <a:lstStyle/>
          <a:p>
            <a:pPr eaLnBrk="1" hangingPunct="1"/>
            <a:endParaRPr lang="en-US" sz="3200" smtClean="0"/>
          </a:p>
        </p:txBody>
      </p:sp>
      <p:sp>
        <p:nvSpPr>
          <p:cNvPr id="20483" name="Content Placeholder 2"/>
          <p:cNvSpPr>
            <a:spLocks noGrp="1"/>
          </p:cNvSpPr>
          <p:nvPr>
            <p:ph idx="1"/>
          </p:nvPr>
        </p:nvSpPr>
        <p:spPr/>
        <p:txBody>
          <a:bodyPr/>
          <a:lstStyle/>
          <a:p>
            <a:pPr marL="0" indent="0" eaLnBrk="1" hangingPunct="1">
              <a:buFontTx/>
              <a:buNone/>
            </a:pPr>
            <a:r>
              <a:rPr lang="en-US" sz="2800" smtClean="0"/>
              <a:t>	Yellowstone National Park is mainly located in Wyoming, although three percent is located in the state of Montana. </a:t>
            </a:r>
            <a:r>
              <a:rPr lang="en-US" sz="2800" smtClean="0">
                <a:solidFill>
                  <a:srgbClr val="FF0000"/>
                </a:solidFill>
              </a:rPr>
              <a:t>The Continental Divide of North America runs diagonally through the southwestern part of the park</a:t>
            </a:r>
            <a:r>
              <a:rPr lang="en-US" sz="2800" smtClean="0"/>
              <a:t>. </a:t>
            </a:r>
            <a:r>
              <a:rPr lang="en-US" sz="2800" smtClean="0">
                <a:solidFill>
                  <a:srgbClr val="FF0000"/>
                </a:solidFill>
              </a:rPr>
              <a:t>The park sits on the Yellowstone Plateau, </a:t>
            </a:r>
            <a:r>
              <a:rPr lang="en-US" sz="2800" smtClean="0"/>
              <a:t>which is an average elevation of 8,000 feet above sea level. This plateau is bounded on nearly all sides by mountain ranges. </a:t>
            </a:r>
            <a:r>
              <a:rPr lang="en-US" sz="2800" smtClean="0">
                <a:solidFill>
                  <a:srgbClr val="FF0000"/>
                </a:solidFill>
              </a:rPr>
              <a:t>There are 290 waterfalls that are at least fifteen feet in the park</a:t>
            </a:r>
            <a:r>
              <a:rPr lang="en-US" sz="2800" smtClean="0"/>
              <a:t>, the highest being the Lower Falls of the Yellowstone River, which falls 308 feet. </a:t>
            </a:r>
          </a:p>
        </p:txBody>
      </p:sp>
      <p:sp>
        <p:nvSpPr>
          <p:cNvPr id="20484" name="TextBox 3"/>
          <p:cNvSpPr txBox="1">
            <a:spLocks noChangeArrowheads="1"/>
          </p:cNvSpPr>
          <p:nvPr/>
        </p:nvSpPr>
        <p:spPr bwMode="auto">
          <a:xfrm>
            <a:off x="457200" y="304800"/>
            <a:ext cx="8077200" cy="1077913"/>
          </a:xfrm>
          <a:prstGeom prst="rect">
            <a:avLst/>
          </a:prstGeom>
          <a:noFill/>
          <a:ln w="9525">
            <a:noFill/>
            <a:miter lim="800000"/>
            <a:headEnd/>
            <a:tailEnd/>
          </a:ln>
        </p:spPr>
        <p:txBody>
          <a:bodyPr>
            <a:spAutoFit/>
          </a:bodyPr>
          <a:lstStyle/>
          <a:p>
            <a:pPr algn="ctr"/>
            <a:r>
              <a:rPr lang="en-US" sz="3200" b="1">
                <a:solidFill>
                  <a:schemeClr val="tx2"/>
                </a:solidFill>
              </a:rPr>
              <a:t>This paragraph is about physical features of Yellowstone Park. </a:t>
            </a:r>
            <a:r>
              <a:rPr lang="en-US" b="1">
                <a:solidFill>
                  <a:schemeClr val="tx2"/>
                </a:solidFill>
              </a:rPr>
              <a:t>.</a:t>
            </a:r>
            <a:r>
              <a:rPr lang="en-US" sz="3200" b="1">
                <a:solidFill>
                  <a:schemeClr val="tx2"/>
                </a:solidFill>
              </a:rPr>
              <a:t>Details?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smtClean="0">
                <a:solidFill>
                  <a:srgbClr val="FF0000"/>
                </a:solidFill>
              </a:rPr>
              <a:t>Main</a:t>
            </a:r>
            <a:r>
              <a:rPr lang="en-US" b="1" smtClean="0"/>
              <a:t> </a:t>
            </a:r>
            <a:r>
              <a:rPr lang="en-US" b="1" smtClean="0">
                <a:solidFill>
                  <a:srgbClr val="B2B2B2"/>
                </a:solidFill>
              </a:rPr>
              <a:t>Idea</a:t>
            </a:r>
          </a:p>
        </p:txBody>
      </p:sp>
      <p:sp>
        <p:nvSpPr>
          <p:cNvPr id="3075" name="Rectangle 3"/>
          <p:cNvSpPr>
            <a:spLocks noGrp="1" noChangeArrowheads="1"/>
          </p:cNvSpPr>
          <p:nvPr>
            <p:ph type="body" idx="1"/>
          </p:nvPr>
        </p:nvSpPr>
        <p:spPr/>
        <p:txBody>
          <a:bodyPr/>
          <a:lstStyle/>
          <a:p>
            <a:pPr algn="ctr" eaLnBrk="1" hangingPunct="1">
              <a:buFontTx/>
              <a:buNone/>
            </a:pPr>
            <a:r>
              <a:rPr lang="en-US" b="1" smtClean="0"/>
              <a:t>The purpose of the paragraph or text</a:t>
            </a:r>
          </a:p>
          <a:p>
            <a:pPr eaLnBrk="1" hangingPunct="1"/>
            <a:endParaRPr lang="en-US" sz="1200" b="1" smtClean="0"/>
          </a:p>
          <a:p>
            <a:pPr eaLnBrk="1" hangingPunct="1"/>
            <a:r>
              <a:rPr lang="en-US" smtClean="0"/>
              <a:t>All information in the paragraph should connect to the main idea</a:t>
            </a:r>
          </a:p>
          <a:p>
            <a:pPr eaLnBrk="1" hangingPunct="1"/>
            <a:r>
              <a:rPr lang="en-US" smtClean="0"/>
              <a:t>Some information is not as important</a:t>
            </a:r>
          </a:p>
          <a:p>
            <a:pPr eaLnBrk="1" hangingPunct="1"/>
            <a:r>
              <a:rPr lang="en-US" smtClean="0"/>
              <a:t>Good readers identify key ideas</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t>Identifying </a:t>
            </a:r>
            <a:r>
              <a:rPr lang="en-US" b="1" smtClean="0">
                <a:solidFill>
                  <a:srgbClr val="FF0000"/>
                </a:solidFill>
              </a:rPr>
              <a:t>Main</a:t>
            </a:r>
            <a:r>
              <a:rPr lang="en-US" b="1" smtClean="0"/>
              <a:t> </a:t>
            </a:r>
            <a:r>
              <a:rPr lang="en-US" b="1" smtClean="0">
                <a:solidFill>
                  <a:srgbClr val="B2B2B2"/>
                </a:solidFill>
              </a:rPr>
              <a:t>Idea</a:t>
            </a:r>
          </a:p>
        </p:txBody>
      </p:sp>
      <p:sp>
        <p:nvSpPr>
          <p:cNvPr id="4099" name="Rectangle 3"/>
          <p:cNvSpPr>
            <a:spLocks noGrp="1" noChangeArrowheads="1"/>
          </p:cNvSpPr>
          <p:nvPr>
            <p:ph type="body" idx="1"/>
          </p:nvPr>
        </p:nvSpPr>
        <p:spPr>
          <a:xfrm>
            <a:off x="457200" y="1600200"/>
            <a:ext cx="8382000" cy="4525963"/>
          </a:xfrm>
        </p:spPr>
        <p:txBody>
          <a:bodyPr/>
          <a:lstStyle/>
          <a:p>
            <a:pPr marL="609600" indent="-609600" eaLnBrk="1" hangingPunct="1">
              <a:buFontTx/>
              <a:buAutoNum type="arabicPeriod"/>
            </a:pPr>
            <a:r>
              <a:rPr lang="en-US" b="1" smtClean="0"/>
              <a:t>Read the whole text.</a:t>
            </a:r>
          </a:p>
          <a:p>
            <a:pPr marL="609600" indent="-609600" eaLnBrk="1" hangingPunct="1">
              <a:buFontTx/>
              <a:buAutoNum type="arabicPeriod"/>
            </a:pPr>
            <a:r>
              <a:rPr lang="en-US" smtClean="0"/>
              <a:t>Ask, </a:t>
            </a:r>
            <a:r>
              <a:rPr lang="en-US" b="1" smtClean="0"/>
              <a:t>“What is the author doing here?”</a:t>
            </a:r>
          </a:p>
          <a:p>
            <a:pPr marL="609600" indent="-609600" eaLnBrk="1" hangingPunct="1">
              <a:buFontTx/>
              <a:buAutoNum type="arabicPeriod"/>
            </a:pPr>
            <a:r>
              <a:rPr lang="en-US" smtClean="0"/>
              <a:t>Pay extra attention to the first and last sentence.</a:t>
            </a:r>
          </a:p>
          <a:p>
            <a:pPr marL="609600" indent="-609600" eaLnBrk="1" hangingPunct="1">
              <a:buFontTx/>
              <a:buAutoNum type="arabicPeriod"/>
            </a:pPr>
            <a:endParaRPr lang="en-US" b="1" smtClean="0"/>
          </a:p>
          <a:p>
            <a:pPr marL="609600" indent="-609600" eaLnBrk="1" hangingPunct="1">
              <a:buFontTx/>
              <a:buNone/>
            </a:pPr>
            <a:endParaRPr lang="en-US" smtClean="0"/>
          </a:p>
          <a:p>
            <a:pPr marL="609600" indent="-609600"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762000"/>
          </a:xfrm>
        </p:spPr>
        <p:txBody>
          <a:bodyPr/>
          <a:lstStyle/>
          <a:p>
            <a:pPr eaLnBrk="1" hangingPunct="1"/>
            <a:r>
              <a:rPr lang="en-US" b="1" smtClean="0">
                <a:solidFill>
                  <a:srgbClr val="FF0000"/>
                </a:solidFill>
              </a:rPr>
              <a:t>Example</a:t>
            </a:r>
          </a:p>
        </p:txBody>
      </p:sp>
      <p:sp>
        <p:nvSpPr>
          <p:cNvPr id="5123" name="Rectangle 3"/>
          <p:cNvSpPr>
            <a:spLocks noGrp="1" noChangeArrowheads="1"/>
          </p:cNvSpPr>
          <p:nvPr>
            <p:ph type="body" idx="1"/>
          </p:nvPr>
        </p:nvSpPr>
        <p:spPr>
          <a:xfrm>
            <a:off x="457200" y="1371600"/>
            <a:ext cx="8229600" cy="5181600"/>
          </a:xfrm>
        </p:spPr>
        <p:txBody>
          <a:bodyPr/>
          <a:lstStyle/>
          <a:p>
            <a:pPr eaLnBrk="1" hangingPunct="1">
              <a:buFontTx/>
              <a:buNone/>
            </a:pPr>
            <a:r>
              <a:rPr lang="en-US" smtClean="0"/>
              <a:t>		Neil Armstrong and Buzz Aldrin were the first men to walk on the surface of the moon, but they were not the last.  That was Gene Cernan, the last man to step off the lunar surface.  In total there have been twelve men who have walked on the moon, all of whom had done so between 1969 and 1972, which is the most recent non-Michael Jackson moon walking.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1143000"/>
          </a:xfrm>
        </p:spPr>
        <p:txBody>
          <a:bodyPr/>
          <a:lstStyle/>
          <a:p>
            <a:pPr eaLnBrk="1" hangingPunct="1"/>
            <a:r>
              <a:rPr lang="en-US" b="1" smtClean="0"/>
              <a:t>Understanding Main Idea</a:t>
            </a:r>
          </a:p>
        </p:txBody>
      </p:sp>
      <p:sp>
        <p:nvSpPr>
          <p:cNvPr id="6147" name="Rectangle 3"/>
          <p:cNvSpPr>
            <a:spLocks noGrp="1" noChangeArrowheads="1"/>
          </p:cNvSpPr>
          <p:nvPr>
            <p:ph type="body" idx="1"/>
          </p:nvPr>
        </p:nvSpPr>
        <p:spPr>
          <a:xfrm>
            <a:off x="533400" y="1295400"/>
            <a:ext cx="8229600" cy="1447800"/>
          </a:xfrm>
        </p:spPr>
        <p:txBody>
          <a:bodyPr/>
          <a:lstStyle/>
          <a:p>
            <a:pPr eaLnBrk="1" hangingPunct="1">
              <a:buFontTx/>
              <a:buNone/>
            </a:pPr>
            <a:r>
              <a:rPr lang="en-US" b="1" smtClean="0"/>
              <a:t>You must comprehend the text.</a:t>
            </a:r>
          </a:p>
          <a:p>
            <a:pPr eaLnBrk="1" hangingPunct="1">
              <a:buFontTx/>
              <a:buNone/>
            </a:pPr>
            <a:endParaRPr lang="en-US" sz="800" smtClean="0"/>
          </a:p>
          <a:p>
            <a:pPr eaLnBrk="1" hangingPunct="1">
              <a:buFontTx/>
              <a:buNone/>
            </a:pPr>
            <a:r>
              <a:rPr lang="en-US" smtClean="0"/>
              <a:t>Focus on the </a:t>
            </a:r>
            <a:r>
              <a:rPr lang="en-US" b="1" smtClean="0"/>
              <a:t>BIGGEST</a:t>
            </a:r>
            <a:r>
              <a:rPr lang="en-US" smtClean="0"/>
              <a:t> </a:t>
            </a:r>
            <a:r>
              <a:rPr lang="en-US" b="1" smtClean="0"/>
              <a:t>idea</a:t>
            </a:r>
            <a:r>
              <a:rPr lang="en-US" smtClean="0"/>
              <a:t>.</a:t>
            </a:r>
          </a:p>
        </p:txBody>
      </p:sp>
      <p:sp>
        <p:nvSpPr>
          <p:cNvPr id="6148" name="Rectangle 4"/>
          <p:cNvSpPr>
            <a:spLocks noChangeArrowheads="1"/>
          </p:cNvSpPr>
          <p:nvPr/>
        </p:nvSpPr>
        <p:spPr bwMode="auto">
          <a:xfrm>
            <a:off x="381000" y="4495800"/>
            <a:ext cx="3657600" cy="990600"/>
          </a:xfrm>
          <a:prstGeom prst="rect">
            <a:avLst/>
          </a:prstGeom>
          <a:solidFill>
            <a:srgbClr val="FFFF99"/>
          </a:solidFill>
          <a:ln w="9525">
            <a:solidFill>
              <a:schemeClr val="tx1"/>
            </a:solidFill>
            <a:miter lim="800000"/>
            <a:headEnd/>
            <a:tailEnd/>
          </a:ln>
        </p:spPr>
        <p:txBody>
          <a:bodyPr wrap="none" anchor="ctr"/>
          <a:lstStyle/>
          <a:p>
            <a:pPr algn="ctr"/>
            <a:r>
              <a:rPr lang="en-US" sz="2400" b="1"/>
              <a:t>Armstrong &amp; Aldrin</a:t>
            </a:r>
          </a:p>
          <a:p>
            <a:pPr algn="ctr"/>
            <a:r>
              <a:rPr lang="en-US" sz="2400" b="1"/>
              <a:t>First Men on the Moon</a:t>
            </a:r>
          </a:p>
        </p:txBody>
      </p:sp>
      <p:sp>
        <p:nvSpPr>
          <p:cNvPr id="6149" name="Rectangle 5"/>
          <p:cNvSpPr>
            <a:spLocks noChangeArrowheads="1"/>
          </p:cNvSpPr>
          <p:nvPr/>
        </p:nvSpPr>
        <p:spPr bwMode="auto">
          <a:xfrm>
            <a:off x="5410200" y="4495800"/>
            <a:ext cx="3429000" cy="990600"/>
          </a:xfrm>
          <a:prstGeom prst="rect">
            <a:avLst/>
          </a:prstGeom>
          <a:solidFill>
            <a:srgbClr val="FFFF99"/>
          </a:solidFill>
          <a:ln w="9525">
            <a:solidFill>
              <a:schemeClr val="tx1"/>
            </a:solidFill>
            <a:miter lim="800000"/>
            <a:headEnd/>
            <a:tailEnd/>
          </a:ln>
        </p:spPr>
        <p:txBody>
          <a:bodyPr wrap="none" anchor="ctr"/>
          <a:lstStyle/>
          <a:p>
            <a:pPr algn="ctr"/>
            <a:r>
              <a:rPr lang="en-US" sz="2400" b="1"/>
              <a:t>Cernan was the</a:t>
            </a:r>
          </a:p>
          <a:p>
            <a:pPr algn="ctr"/>
            <a:r>
              <a:rPr lang="en-US" sz="2400" b="1"/>
              <a:t>Last Man on the Moon</a:t>
            </a:r>
          </a:p>
        </p:txBody>
      </p:sp>
      <p:sp>
        <p:nvSpPr>
          <p:cNvPr id="6151" name="Rectangle 7"/>
          <p:cNvSpPr>
            <a:spLocks noChangeArrowheads="1"/>
          </p:cNvSpPr>
          <p:nvPr/>
        </p:nvSpPr>
        <p:spPr bwMode="auto">
          <a:xfrm>
            <a:off x="2819400" y="5638800"/>
            <a:ext cx="3429000" cy="990600"/>
          </a:xfrm>
          <a:prstGeom prst="rect">
            <a:avLst/>
          </a:prstGeom>
          <a:solidFill>
            <a:srgbClr val="FFFF99"/>
          </a:solidFill>
          <a:ln w="9525">
            <a:solidFill>
              <a:schemeClr val="tx1"/>
            </a:solidFill>
            <a:miter lim="800000"/>
            <a:headEnd/>
            <a:tailEnd/>
          </a:ln>
        </p:spPr>
        <p:txBody>
          <a:bodyPr wrap="none" anchor="ctr"/>
          <a:lstStyle/>
          <a:p>
            <a:pPr algn="ctr"/>
            <a:r>
              <a:rPr lang="en-US" sz="2400" b="1"/>
              <a:t>12 Men Have Walked</a:t>
            </a:r>
          </a:p>
          <a:p>
            <a:pPr algn="ctr"/>
            <a:r>
              <a:rPr lang="en-US" sz="2400" b="1"/>
              <a:t>On the Moon</a:t>
            </a:r>
          </a:p>
        </p:txBody>
      </p:sp>
      <p:sp>
        <p:nvSpPr>
          <p:cNvPr id="6152" name="Rectangle 8"/>
          <p:cNvSpPr>
            <a:spLocks noChangeArrowheads="1"/>
          </p:cNvSpPr>
          <p:nvPr/>
        </p:nvSpPr>
        <p:spPr bwMode="auto">
          <a:xfrm>
            <a:off x="457200" y="2971800"/>
            <a:ext cx="8305800" cy="838200"/>
          </a:xfrm>
          <a:prstGeom prst="rect">
            <a:avLst/>
          </a:prstGeom>
          <a:solidFill>
            <a:schemeClr val="accent1"/>
          </a:solidFill>
          <a:ln w="9525">
            <a:solidFill>
              <a:schemeClr val="tx1"/>
            </a:solidFill>
            <a:miter lim="800000"/>
            <a:headEnd/>
            <a:tailEnd/>
          </a:ln>
        </p:spPr>
        <p:txBody>
          <a:bodyPr wrap="none" anchor="ctr"/>
          <a:lstStyle/>
          <a:p>
            <a:pPr algn="ctr"/>
            <a:r>
              <a:rPr lang="en-US" sz="3200" b="1"/>
              <a:t>This paragraph is about moon walkers.</a:t>
            </a:r>
          </a:p>
        </p:txBody>
      </p:sp>
      <p:sp>
        <p:nvSpPr>
          <p:cNvPr id="6153" name="Line 9"/>
          <p:cNvSpPr>
            <a:spLocks noChangeShapeType="1"/>
          </p:cNvSpPr>
          <p:nvPr/>
        </p:nvSpPr>
        <p:spPr bwMode="auto">
          <a:xfrm flipV="1">
            <a:off x="2286000" y="3886200"/>
            <a:ext cx="1981200" cy="609600"/>
          </a:xfrm>
          <a:prstGeom prst="line">
            <a:avLst/>
          </a:prstGeom>
          <a:noFill/>
          <a:ln w="9525">
            <a:solidFill>
              <a:schemeClr val="tx1"/>
            </a:solidFill>
            <a:round/>
            <a:headEnd/>
            <a:tailEnd type="triangle" w="med" len="med"/>
          </a:ln>
        </p:spPr>
        <p:txBody>
          <a:bodyPr/>
          <a:lstStyle/>
          <a:p>
            <a:endParaRPr lang="en-US"/>
          </a:p>
        </p:txBody>
      </p:sp>
      <p:sp>
        <p:nvSpPr>
          <p:cNvPr id="6154" name="Line 10"/>
          <p:cNvSpPr>
            <a:spLocks noChangeShapeType="1"/>
          </p:cNvSpPr>
          <p:nvPr/>
        </p:nvSpPr>
        <p:spPr bwMode="auto">
          <a:xfrm flipV="1">
            <a:off x="4648200" y="3962400"/>
            <a:ext cx="0" cy="1676400"/>
          </a:xfrm>
          <a:prstGeom prst="line">
            <a:avLst/>
          </a:prstGeom>
          <a:noFill/>
          <a:ln w="9525">
            <a:solidFill>
              <a:schemeClr val="tx1"/>
            </a:solidFill>
            <a:round/>
            <a:headEnd/>
            <a:tailEnd type="triangle" w="med" len="med"/>
          </a:ln>
        </p:spPr>
        <p:txBody>
          <a:bodyPr/>
          <a:lstStyle/>
          <a:p>
            <a:endParaRPr lang="en-US"/>
          </a:p>
        </p:txBody>
      </p:sp>
      <p:sp>
        <p:nvSpPr>
          <p:cNvPr id="6155" name="Line 11"/>
          <p:cNvSpPr>
            <a:spLocks noChangeShapeType="1"/>
          </p:cNvSpPr>
          <p:nvPr/>
        </p:nvSpPr>
        <p:spPr bwMode="auto">
          <a:xfrm flipH="1" flipV="1">
            <a:off x="5105400" y="3886200"/>
            <a:ext cx="205740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fltVal val="0"/>
                                          </p:val>
                                        </p:tav>
                                        <p:tav tm="100000">
                                          <p:val>
                                            <p:strVal val="#ppt_h"/>
                                          </p:val>
                                        </p:tav>
                                      </p:tavLst>
                                    </p:anim>
                                    <p:animEffect transition="in" filter="fade">
                                      <p:cBhvr>
                                        <p:cTn id="9" dur="500"/>
                                        <p:tgtEl>
                                          <p:spTgt spid="614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153"/>
                                        </p:tgtEl>
                                        <p:attrNameLst>
                                          <p:attrName>style.visibility</p:attrName>
                                        </p:attrNameLst>
                                      </p:cBhvr>
                                      <p:to>
                                        <p:strVal val="visible"/>
                                      </p:to>
                                    </p:set>
                                    <p:anim calcmode="lin" valueType="num">
                                      <p:cBhvr>
                                        <p:cTn id="12" dur="500" fill="hold"/>
                                        <p:tgtEl>
                                          <p:spTgt spid="6153"/>
                                        </p:tgtEl>
                                        <p:attrNameLst>
                                          <p:attrName>ppt_w</p:attrName>
                                        </p:attrNameLst>
                                      </p:cBhvr>
                                      <p:tavLst>
                                        <p:tav tm="0">
                                          <p:val>
                                            <p:fltVal val="0"/>
                                          </p:val>
                                        </p:tav>
                                        <p:tav tm="100000">
                                          <p:val>
                                            <p:strVal val="#ppt_w"/>
                                          </p:val>
                                        </p:tav>
                                      </p:tavLst>
                                    </p:anim>
                                    <p:anim calcmode="lin" valueType="num">
                                      <p:cBhvr>
                                        <p:cTn id="13" dur="500" fill="hold"/>
                                        <p:tgtEl>
                                          <p:spTgt spid="6153"/>
                                        </p:tgtEl>
                                        <p:attrNameLst>
                                          <p:attrName>ppt_h</p:attrName>
                                        </p:attrNameLst>
                                      </p:cBhvr>
                                      <p:tavLst>
                                        <p:tav tm="0">
                                          <p:val>
                                            <p:fltVal val="0"/>
                                          </p:val>
                                        </p:tav>
                                        <p:tav tm="100000">
                                          <p:val>
                                            <p:strVal val="#ppt_h"/>
                                          </p:val>
                                        </p:tav>
                                      </p:tavLst>
                                    </p:anim>
                                    <p:animEffect transition="in" filter="fade">
                                      <p:cBhvr>
                                        <p:cTn id="14" dur="500"/>
                                        <p:tgtEl>
                                          <p:spTgt spid="615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155"/>
                                        </p:tgtEl>
                                        <p:attrNameLst>
                                          <p:attrName>style.visibility</p:attrName>
                                        </p:attrNameLst>
                                      </p:cBhvr>
                                      <p:to>
                                        <p:strVal val="visible"/>
                                      </p:to>
                                    </p:set>
                                    <p:anim calcmode="lin" valueType="num">
                                      <p:cBhvr>
                                        <p:cTn id="19" dur="500" fill="hold"/>
                                        <p:tgtEl>
                                          <p:spTgt spid="6155"/>
                                        </p:tgtEl>
                                        <p:attrNameLst>
                                          <p:attrName>ppt_w</p:attrName>
                                        </p:attrNameLst>
                                      </p:cBhvr>
                                      <p:tavLst>
                                        <p:tav tm="0">
                                          <p:val>
                                            <p:fltVal val="0"/>
                                          </p:val>
                                        </p:tav>
                                        <p:tav tm="100000">
                                          <p:val>
                                            <p:strVal val="#ppt_w"/>
                                          </p:val>
                                        </p:tav>
                                      </p:tavLst>
                                    </p:anim>
                                    <p:anim calcmode="lin" valueType="num">
                                      <p:cBhvr>
                                        <p:cTn id="20" dur="500" fill="hold"/>
                                        <p:tgtEl>
                                          <p:spTgt spid="6155"/>
                                        </p:tgtEl>
                                        <p:attrNameLst>
                                          <p:attrName>ppt_h</p:attrName>
                                        </p:attrNameLst>
                                      </p:cBhvr>
                                      <p:tavLst>
                                        <p:tav tm="0">
                                          <p:val>
                                            <p:fltVal val="0"/>
                                          </p:val>
                                        </p:tav>
                                        <p:tav tm="100000">
                                          <p:val>
                                            <p:strVal val="#ppt_h"/>
                                          </p:val>
                                        </p:tav>
                                      </p:tavLst>
                                    </p:anim>
                                    <p:animEffect transition="in" filter="fade">
                                      <p:cBhvr>
                                        <p:cTn id="21" dur="500"/>
                                        <p:tgtEl>
                                          <p:spTgt spid="6155"/>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6149"/>
                                        </p:tgtEl>
                                        <p:attrNameLst>
                                          <p:attrName>style.visibility</p:attrName>
                                        </p:attrNameLst>
                                      </p:cBhvr>
                                      <p:to>
                                        <p:strVal val="visible"/>
                                      </p:to>
                                    </p:set>
                                    <p:anim calcmode="lin" valueType="num">
                                      <p:cBhvr>
                                        <p:cTn id="24" dur="500" fill="hold"/>
                                        <p:tgtEl>
                                          <p:spTgt spid="6149"/>
                                        </p:tgtEl>
                                        <p:attrNameLst>
                                          <p:attrName>ppt_w</p:attrName>
                                        </p:attrNameLst>
                                      </p:cBhvr>
                                      <p:tavLst>
                                        <p:tav tm="0">
                                          <p:val>
                                            <p:fltVal val="0"/>
                                          </p:val>
                                        </p:tav>
                                        <p:tav tm="100000">
                                          <p:val>
                                            <p:strVal val="#ppt_w"/>
                                          </p:val>
                                        </p:tav>
                                      </p:tavLst>
                                    </p:anim>
                                    <p:anim calcmode="lin" valueType="num">
                                      <p:cBhvr>
                                        <p:cTn id="25" dur="500" fill="hold"/>
                                        <p:tgtEl>
                                          <p:spTgt spid="6149"/>
                                        </p:tgtEl>
                                        <p:attrNameLst>
                                          <p:attrName>ppt_h</p:attrName>
                                        </p:attrNameLst>
                                      </p:cBhvr>
                                      <p:tavLst>
                                        <p:tav tm="0">
                                          <p:val>
                                            <p:fltVal val="0"/>
                                          </p:val>
                                        </p:tav>
                                        <p:tav tm="100000">
                                          <p:val>
                                            <p:strVal val="#ppt_h"/>
                                          </p:val>
                                        </p:tav>
                                      </p:tavLst>
                                    </p:anim>
                                    <p:animEffect transition="in" filter="fade">
                                      <p:cBhvr>
                                        <p:cTn id="26" dur="500"/>
                                        <p:tgtEl>
                                          <p:spTgt spid="614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6151"/>
                                        </p:tgtEl>
                                        <p:attrNameLst>
                                          <p:attrName>style.visibility</p:attrName>
                                        </p:attrNameLst>
                                      </p:cBhvr>
                                      <p:to>
                                        <p:strVal val="visible"/>
                                      </p:to>
                                    </p:set>
                                    <p:anim calcmode="lin" valueType="num">
                                      <p:cBhvr>
                                        <p:cTn id="31" dur="500" fill="hold"/>
                                        <p:tgtEl>
                                          <p:spTgt spid="6151"/>
                                        </p:tgtEl>
                                        <p:attrNameLst>
                                          <p:attrName>ppt_w</p:attrName>
                                        </p:attrNameLst>
                                      </p:cBhvr>
                                      <p:tavLst>
                                        <p:tav tm="0">
                                          <p:val>
                                            <p:fltVal val="0"/>
                                          </p:val>
                                        </p:tav>
                                        <p:tav tm="100000">
                                          <p:val>
                                            <p:strVal val="#ppt_w"/>
                                          </p:val>
                                        </p:tav>
                                      </p:tavLst>
                                    </p:anim>
                                    <p:anim calcmode="lin" valueType="num">
                                      <p:cBhvr>
                                        <p:cTn id="32" dur="500" fill="hold"/>
                                        <p:tgtEl>
                                          <p:spTgt spid="6151"/>
                                        </p:tgtEl>
                                        <p:attrNameLst>
                                          <p:attrName>ppt_h</p:attrName>
                                        </p:attrNameLst>
                                      </p:cBhvr>
                                      <p:tavLst>
                                        <p:tav tm="0">
                                          <p:val>
                                            <p:fltVal val="0"/>
                                          </p:val>
                                        </p:tav>
                                        <p:tav tm="100000">
                                          <p:val>
                                            <p:strVal val="#ppt_h"/>
                                          </p:val>
                                        </p:tav>
                                      </p:tavLst>
                                    </p:anim>
                                    <p:animEffect transition="in" filter="fade">
                                      <p:cBhvr>
                                        <p:cTn id="33" dur="500"/>
                                        <p:tgtEl>
                                          <p:spTgt spid="6151"/>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6154"/>
                                        </p:tgtEl>
                                        <p:attrNameLst>
                                          <p:attrName>style.visibility</p:attrName>
                                        </p:attrNameLst>
                                      </p:cBhvr>
                                      <p:to>
                                        <p:strVal val="visible"/>
                                      </p:to>
                                    </p:set>
                                    <p:anim calcmode="lin" valueType="num">
                                      <p:cBhvr>
                                        <p:cTn id="36" dur="500" fill="hold"/>
                                        <p:tgtEl>
                                          <p:spTgt spid="6154"/>
                                        </p:tgtEl>
                                        <p:attrNameLst>
                                          <p:attrName>ppt_w</p:attrName>
                                        </p:attrNameLst>
                                      </p:cBhvr>
                                      <p:tavLst>
                                        <p:tav tm="0">
                                          <p:val>
                                            <p:fltVal val="0"/>
                                          </p:val>
                                        </p:tav>
                                        <p:tav tm="100000">
                                          <p:val>
                                            <p:strVal val="#ppt_w"/>
                                          </p:val>
                                        </p:tav>
                                      </p:tavLst>
                                    </p:anim>
                                    <p:anim calcmode="lin" valueType="num">
                                      <p:cBhvr>
                                        <p:cTn id="37" dur="500" fill="hold"/>
                                        <p:tgtEl>
                                          <p:spTgt spid="6154"/>
                                        </p:tgtEl>
                                        <p:attrNameLst>
                                          <p:attrName>ppt_h</p:attrName>
                                        </p:attrNameLst>
                                      </p:cBhvr>
                                      <p:tavLst>
                                        <p:tav tm="0">
                                          <p:val>
                                            <p:fltVal val="0"/>
                                          </p:val>
                                        </p:tav>
                                        <p:tav tm="100000">
                                          <p:val>
                                            <p:strVal val="#ppt_h"/>
                                          </p:val>
                                        </p:tav>
                                      </p:tavLst>
                                    </p:anim>
                                    <p:animEffect transition="in" filter="fade">
                                      <p:cBhvr>
                                        <p:cTn id="38" dur="500"/>
                                        <p:tgtEl>
                                          <p:spTgt spid="6154"/>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6152"/>
                                        </p:tgtEl>
                                        <p:attrNameLst>
                                          <p:attrName>style.visibility</p:attrName>
                                        </p:attrNameLst>
                                      </p:cBhvr>
                                      <p:to>
                                        <p:strVal val="visible"/>
                                      </p:to>
                                    </p:set>
                                    <p:anim calcmode="lin" valueType="num">
                                      <p:cBhvr>
                                        <p:cTn id="43" dur="500" fill="hold"/>
                                        <p:tgtEl>
                                          <p:spTgt spid="6152"/>
                                        </p:tgtEl>
                                        <p:attrNameLst>
                                          <p:attrName>ppt_w</p:attrName>
                                        </p:attrNameLst>
                                      </p:cBhvr>
                                      <p:tavLst>
                                        <p:tav tm="0">
                                          <p:val>
                                            <p:fltVal val="0"/>
                                          </p:val>
                                        </p:tav>
                                        <p:tav tm="100000">
                                          <p:val>
                                            <p:strVal val="#ppt_w"/>
                                          </p:val>
                                        </p:tav>
                                      </p:tavLst>
                                    </p:anim>
                                    <p:anim calcmode="lin" valueType="num">
                                      <p:cBhvr>
                                        <p:cTn id="44" dur="500" fill="hold"/>
                                        <p:tgtEl>
                                          <p:spTgt spid="6152"/>
                                        </p:tgtEl>
                                        <p:attrNameLst>
                                          <p:attrName>ppt_h</p:attrName>
                                        </p:attrNameLst>
                                      </p:cBhvr>
                                      <p:tavLst>
                                        <p:tav tm="0">
                                          <p:val>
                                            <p:fltVal val="0"/>
                                          </p:val>
                                        </p:tav>
                                        <p:tav tm="100000">
                                          <p:val>
                                            <p:strVal val="#ppt_h"/>
                                          </p:val>
                                        </p:tav>
                                      </p:tavLst>
                                    </p:anim>
                                    <p:animEffect transition="in" filter="fade">
                                      <p:cBhvr>
                                        <p:cTn id="45"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1" grpId="0" animBg="1"/>
      <p:bldP spid="6152" grpId="0" animBg="1"/>
      <p:bldP spid="6153" grpId="0" animBg="1"/>
      <p:bldP spid="6154" grpId="0" animBg="1"/>
      <p:bldP spid="61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solidFill>
                  <a:srgbClr val="FF0000"/>
                </a:solidFill>
              </a:rPr>
              <a:t>Careful</a:t>
            </a:r>
            <a:r>
              <a:rPr lang="en-US" b="1" smtClean="0"/>
              <a:t>…</a:t>
            </a:r>
          </a:p>
        </p:txBody>
      </p:sp>
      <p:sp>
        <p:nvSpPr>
          <p:cNvPr id="7171" name="Rectangle 3"/>
          <p:cNvSpPr>
            <a:spLocks noGrp="1" noChangeArrowheads="1"/>
          </p:cNvSpPr>
          <p:nvPr>
            <p:ph type="body" idx="1"/>
          </p:nvPr>
        </p:nvSpPr>
        <p:spPr>
          <a:xfrm>
            <a:off x="304800" y="1600200"/>
            <a:ext cx="8839200" cy="4525963"/>
          </a:xfrm>
        </p:spPr>
        <p:txBody>
          <a:bodyPr/>
          <a:lstStyle/>
          <a:p>
            <a:pPr eaLnBrk="1" hangingPunct="1">
              <a:buFontTx/>
              <a:buNone/>
            </a:pPr>
            <a:r>
              <a:rPr lang="en-US" smtClean="0"/>
              <a:t>Test writers may ask you:</a:t>
            </a:r>
          </a:p>
          <a:p>
            <a:pPr eaLnBrk="1" hangingPunct="1">
              <a:buFontTx/>
              <a:buNone/>
            </a:pPr>
            <a:endParaRPr lang="en-US" smtClean="0"/>
          </a:p>
          <a:p>
            <a:pPr eaLnBrk="1" hangingPunct="1">
              <a:buFontTx/>
              <a:buNone/>
            </a:pPr>
            <a:r>
              <a:rPr lang="en-US" sz="2900" b="1" smtClean="0"/>
              <a:t>“Another good title for this passage would be…”</a:t>
            </a:r>
          </a:p>
          <a:p>
            <a:pPr algn="ctr" eaLnBrk="1" hangingPunct="1">
              <a:buFontTx/>
              <a:buNone/>
            </a:pPr>
            <a:r>
              <a:rPr lang="en-US" sz="2900" b="1" smtClean="0"/>
              <a:t>Or</a:t>
            </a:r>
          </a:p>
          <a:p>
            <a:pPr eaLnBrk="1" hangingPunct="1">
              <a:buFontTx/>
              <a:buNone/>
            </a:pPr>
            <a:endParaRPr lang="en-US" sz="2900" b="1" smtClean="0"/>
          </a:p>
          <a:p>
            <a:pPr algn="ctr" eaLnBrk="1" hangingPunct="1">
              <a:buFontTx/>
              <a:buNone/>
            </a:pPr>
            <a:r>
              <a:rPr lang="en-US" sz="2900" b="1" smtClean="0"/>
              <a:t>“Which makes the best proposition?”</a:t>
            </a:r>
          </a:p>
          <a:p>
            <a:pPr eaLnBrk="1" hangingPunct="1">
              <a:buFontTx/>
              <a:buNone/>
            </a:pPr>
            <a:r>
              <a:rPr lang="en-US" b="1" smtClean="0"/>
              <a:t>It’s just a way of asking for the main idea.</a:t>
            </a:r>
          </a:p>
          <a:p>
            <a:pPr eaLnBrk="1" hangingPunct="1">
              <a:buFontTx/>
              <a:buNone/>
            </a:pPr>
            <a:endParaRPr lang="en-US" sz="29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solidFill>
                  <a:srgbClr val="FF0000"/>
                </a:solidFill>
              </a:rPr>
              <a:t>Practice</a:t>
            </a:r>
          </a:p>
        </p:txBody>
      </p:sp>
      <p:sp>
        <p:nvSpPr>
          <p:cNvPr id="8195" name="Rectangle 3"/>
          <p:cNvSpPr>
            <a:spLocks noGrp="1" noChangeArrowheads="1"/>
          </p:cNvSpPr>
          <p:nvPr>
            <p:ph type="body" idx="1"/>
          </p:nvPr>
        </p:nvSpPr>
        <p:spPr/>
        <p:txBody>
          <a:bodyPr/>
          <a:lstStyle/>
          <a:p>
            <a:pPr marL="609600" indent="-609600" eaLnBrk="1" hangingPunct="1">
              <a:buFontTx/>
              <a:buNone/>
            </a:pPr>
            <a:r>
              <a:rPr lang="en-US" smtClean="0"/>
              <a:t>Summarize each passage in one sentence, including the main idea by saying what each paragraph is about.</a:t>
            </a:r>
          </a:p>
          <a:p>
            <a:pPr marL="609600" indent="-609600" eaLnBrk="1" hangingPunct="1">
              <a:buFontTx/>
              <a:buAutoNum type="arabicPeriod"/>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143000"/>
          </a:xfrm>
        </p:spPr>
        <p:txBody>
          <a:bodyPr/>
          <a:lstStyle/>
          <a:p>
            <a:pPr eaLnBrk="1" hangingPunct="1"/>
            <a:endParaRPr lang="en-US" sz="3200" smtClean="0"/>
          </a:p>
        </p:txBody>
      </p:sp>
      <p:sp>
        <p:nvSpPr>
          <p:cNvPr id="9219" name="Content Placeholder 2"/>
          <p:cNvSpPr>
            <a:spLocks noGrp="1"/>
          </p:cNvSpPr>
          <p:nvPr>
            <p:ph idx="1"/>
          </p:nvPr>
        </p:nvSpPr>
        <p:spPr>
          <a:xfrm>
            <a:off x="457200" y="1295400"/>
            <a:ext cx="8229600" cy="4525963"/>
          </a:xfrm>
        </p:spPr>
        <p:txBody>
          <a:bodyPr/>
          <a:lstStyle/>
          <a:p>
            <a:pPr marL="0" indent="457200" eaLnBrk="1" hangingPunct="1">
              <a:buFontTx/>
              <a:buNone/>
            </a:pPr>
            <a:r>
              <a:rPr lang="en-US" smtClean="0"/>
              <a:t>A penny for your thoughts? If it’s a 1943 copper penny, it could be worth as much as fifty thousand dollars. In 1943, most pennies were made out of steel since copper was needed for World War II, so the 1943 copper penny is ultra-rare. Another rarity is the 1955 double die penny. These pennies were mistakenly double stamped, so they have overlapping dates and letters. If it’s uncirculated, it’d easily fetch $25,000 at an auction. Now that’s a pretty penny. </a:t>
            </a:r>
          </a:p>
        </p:txBody>
      </p:sp>
      <p:sp>
        <p:nvSpPr>
          <p:cNvPr id="9220" name="TextBox 3"/>
          <p:cNvSpPr txBox="1">
            <a:spLocks noChangeArrowheads="1"/>
          </p:cNvSpPr>
          <p:nvPr/>
        </p:nvSpPr>
        <p:spPr bwMode="auto">
          <a:xfrm>
            <a:off x="-2286000" y="2209800"/>
            <a:ext cx="184150" cy="369888"/>
          </a:xfrm>
          <a:prstGeom prst="rect">
            <a:avLst/>
          </a:prstGeom>
          <a:noFill/>
          <a:ln w="9525">
            <a:noFill/>
            <a:miter lim="800000"/>
            <a:headEnd/>
            <a:tailEnd/>
          </a:ln>
        </p:spPr>
        <p:txBody>
          <a:bodyPr wrap="none">
            <a:spAutoFit/>
          </a:bodyPr>
          <a:lstStyle/>
          <a:p>
            <a:endParaRPr lang="en-US"/>
          </a:p>
        </p:txBody>
      </p:sp>
      <p:sp>
        <p:nvSpPr>
          <p:cNvPr id="5" name="Rectangle 4"/>
          <p:cNvSpPr/>
          <p:nvPr/>
        </p:nvSpPr>
        <p:spPr>
          <a:xfrm>
            <a:off x="342900" y="0"/>
            <a:ext cx="8801100" cy="1077913"/>
          </a:xfrm>
          <a:prstGeom prst="rect">
            <a:avLst/>
          </a:prstGeom>
        </p:spPr>
        <p:txBody>
          <a:bodyPr>
            <a:spAutoFit/>
          </a:bodyPr>
          <a:lstStyle/>
          <a:p>
            <a:pPr algn="ctr">
              <a:defRPr/>
            </a:pPr>
            <a:r>
              <a:rPr lang="en-US" sz="3200" b="1" kern="0" dirty="0">
                <a:solidFill>
                  <a:srgbClr val="000000"/>
                </a:solidFill>
                <a:latin typeface="Arial"/>
                <a:ea typeface="+mj-ea"/>
                <a:cs typeface="+mj-cs"/>
              </a:rPr>
              <a:t>This paragraph is about rare and valuable pennies.</a:t>
            </a:r>
            <a:endParaRPr lang="en-US" sz="3200" kern="0" dirty="0">
              <a:solidFill>
                <a:srgbClr val="000000"/>
              </a:solidFill>
              <a:latin typeface="Arial"/>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438400" y="3276600"/>
            <a:ext cx="8229600" cy="1143000"/>
          </a:xfrm>
        </p:spPr>
        <p:txBody>
          <a:bodyPr/>
          <a:lstStyle/>
          <a:p>
            <a:pPr eaLnBrk="1" hangingPunct="1"/>
            <a:endParaRPr lang="en-US" sz="2800" smtClean="0"/>
          </a:p>
        </p:txBody>
      </p:sp>
      <p:sp>
        <p:nvSpPr>
          <p:cNvPr id="10243" name="Content Placeholder 2"/>
          <p:cNvSpPr>
            <a:spLocks noGrp="1"/>
          </p:cNvSpPr>
          <p:nvPr>
            <p:ph idx="1"/>
          </p:nvPr>
        </p:nvSpPr>
        <p:spPr>
          <a:xfrm>
            <a:off x="457200" y="1371600"/>
            <a:ext cx="8229600" cy="4525963"/>
          </a:xfrm>
        </p:spPr>
        <p:txBody>
          <a:bodyPr/>
          <a:lstStyle/>
          <a:p>
            <a:pPr marL="46038" indent="-46038" eaLnBrk="1" hangingPunct="1">
              <a:buFontTx/>
              <a:buNone/>
            </a:pPr>
            <a:r>
              <a:rPr lang="en-US" sz="2400" smtClean="0"/>
              <a:t>		When one hears the term “reality” applied to a television show, one might expect that the events portrayed occurred naturally or, at the least, were not scripted, but this is not always the case. Many reality shows occur in unreal environments, like rented mansions occupied by film crews. Such living environments do not reflect what most people understand to be “reality.” Worse, there have been accusations that events not captured on film were later restaged by producers. Worse still, some involved in the production of “reality” television claim that the participants were urged to act out story lines premeditated by producers. With such accusations floating around, it’s no wonder many people take reality TV to be about as real as the sitcom. </a:t>
            </a:r>
          </a:p>
        </p:txBody>
      </p:sp>
      <p:sp>
        <p:nvSpPr>
          <p:cNvPr id="4" name="TextBox 3"/>
          <p:cNvSpPr txBox="1"/>
          <p:nvPr/>
        </p:nvSpPr>
        <p:spPr>
          <a:xfrm>
            <a:off x="533400" y="304800"/>
            <a:ext cx="8153400" cy="1230313"/>
          </a:xfrm>
          <a:prstGeom prst="rect">
            <a:avLst/>
          </a:prstGeom>
          <a:noFill/>
        </p:spPr>
        <p:txBody>
          <a:bodyPr>
            <a:spAutoFit/>
          </a:bodyPr>
          <a:lstStyle/>
          <a:p>
            <a:pPr algn="ctr">
              <a:defRPr/>
            </a:pPr>
            <a:r>
              <a:rPr lang="en-US" sz="2800" b="1" dirty="0">
                <a:solidFill>
                  <a:schemeClr val="tx2"/>
                </a:solidFill>
                <a:latin typeface="+mj-lt"/>
                <a:ea typeface="+mj-ea"/>
                <a:cs typeface="+mj-cs"/>
              </a:rPr>
              <a:t>This paragraph is about how reality television isn't always "real."</a:t>
            </a:r>
            <a:endParaRPr lang="en-US" sz="2800" dirty="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672</TotalTime>
  <Words>619</Words>
  <Application>Microsoft Office PowerPoint</Application>
  <PresentationFormat>On-screen Show (4:3)</PresentationFormat>
  <Paragraphs>64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Default Design</vt:lpstr>
      <vt:lpstr>Main Idea</vt:lpstr>
      <vt:lpstr>Main Idea</vt:lpstr>
      <vt:lpstr>Identifying Main Idea</vt:lpstr>
      <vt:lpstr>Example</vt:lpstr>
      <vt:lpstr>Understanding Main Idea</vt:lpstr>
      <vt:lpstr>Careful…</vt:lpstr>
      <vt:lpstr>Practice</vt:lpstr>
      <vt:lpstr>Slide 8</vt:lpstr>
      <vt:lpstr>Slide 9</vt:lpstr>
      <vt:lpstr>Slide 10</vt:lpstr>
      <vt:lpstr>What is the this picture mainly about?</vt:lpstr>
      <vt:lpstr>Supporting details</vt:lpstr>
      <vt:lpstr>Practice</vt:lpstr>
      <vt:lpstr>Slide 14</vt:lpstr>
      <vt:lpstr>This paragraph is about rare and valuable pennies. Details?</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dc:title>
  <dc:creator>D</dc:creator>
  <cp:lastModifiedBy>robbie.vaughn</cp:lastModifiedBy>
  <cp:revision>10</cp:revision>
  <dcterms:created xsi:type="dcterms:W3CDTF">2011-10-31T02:54:11Z</dcterms:created>
  <dcterms:modified xsi:type="dcterms:W3CDTF">2014-02-03T22:10:38Z</dcterms:modified>
</cp:coreProperties>
</file>