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E15D2A-25E7-4E7E-A33A-6A0E709829B9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6E1FCD-115A-4279-BBF0-710A56ED22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UUVg3U4Mjs" TargetMode="External"/><Relationship Id="rId2" Type="http://schemas.openxmlformats.org/officeDocument/2006/relationships/hyperlink" Target="http://www.youtube.com/watch?v=RhckJ6x4WUI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0198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CORRECT: I, you, he, she, it, we, they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(They/Them) are reading a book.</a:t>
            </a:r>
            <a:endParaRPr lang="en-US" sz="3600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(Her/She) is my favorite protagonist of all time.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(We/Us) will have a great discussion today.</a:t>
            </a:r>
            <a:endParaRPr lang="en-US" sz="36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5" name="Heart 4"/>
          <p:cNvSpPr/>
          <p:nvPr/>
        </p:nvSpPr>
        <p:spPr>
          <a:xfrm>
            <a:off x="7391400" y="304800"/>
            <a:ext cx="1524000" cy="13716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2971800"/>
            <a:ext cx="914400" cy="6858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3657600"/>
            <a:ext cx="762000" cy="6096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" y="4191000"/>
            <a:ext cx="762000" cy="6096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Turn!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4724400" cy="4800600"/>
          </a:xfrm>
        </p:spPr>
        <p:txBody>
          <a:bodyPr>
            <a:normAutofit/>
          </a:bodyPr>
          <a:lstStyle/>
          <a:p>
            <a:pPr marL="225425" indent="-225425">
              <a:buFont typeface="+mj-lt"/>
              <a:buAutoNum type="arabicPeriod"/>
            </a:pPr>
            <a:r>
              <a:rPr lang="en-US" sz="4000" dirty="0" smtClean="0"/>
              <a:t>Pass down book.</a:t>
            </a:r>
          </a:p>
          <a:p>
            <a:pPr marL="225425" indent="-225425">
              <a:buFont typeface="+mj-lt"/>
              <a:buAutoNum type="arabicPeriod"/>
            </a:pPr>
            <a:r>
              <a:rPr lang="en-US" sz="4000" dirty="0" smtClean="0"/>
              <a:t>Turn to page 183.</a:t>
            </a:r>
          </a:p>
          <a:p>
            <a:pPr marL="225425" indent="-225425">
              <a:buFont typeface="+mj-lt"/>
              <a:buAutoNum type="arabicPeriod"/>
            </a:pPr>
            <a:r>
              <a:rPr lang="en-US" sz="4000" dirty="0" smtClean="0"/>
              <a:t>Gently tear out page.</a:t>
            </a:r>
          </a:p>
          <a:p>
            <a:pPr marL="225425" indent="-225425">
              <a:buFont typeface="+mj-lt"/>
              <a:buAutoNum type="arabicPeriod"/>
            </a:pPr>
            <a:r>
              <a:rPr lang="en-US" sz="4000" dirty="0" smtClean="0"/>
              <a:t>Pass back book.</a:t>
            </a:r>
          </a:p>
          <a:p>
            <a:pPr marL="225425" indent="-225425">
              <a:buFont typeface="+mj-lt"/>
              <a:buAutoNum type="arabicPeriod"/>
            </a:pPr>
            <a:r>
              <a:rPr lang="en-US" sz="4000" dirty="0" smtClean="0"/>
              <a:t>Back row person return book near TV stand.</a:t>
            </a:r>
            <a:endParaRPr lang="en-US" sz="4000" dirty="0"/>
          </a:p>
        </p:txBody>
      </p:sp>
      <p:pic>
        <p:nvPicPr>
          <p:cNvPr id="10" name="Content Placeholder 9" descr="workbook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562600" y="685800"/>
            <a:ext cx="3200400" cy="42232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0198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Hint</a:t>
            </a:r>
            <a:r>
              <a:rPr lang="en-US" sz="3600" b="1" dirty="0" smtClean="0"/>
              <a:t>:</a:t>
            </a:r>
            <a:r>
              <a:rPr lang="en-US" sz="3600" dirty="0" smtClean="0"/>
              <a:t> </a:t>
            </a:r>
            <a:r>
              <a:rPr lang="en-US" sz="3600" dirty="0" smtClean="0"/>
              <a:t>Pronoun is doing something aka it is the subject/doer.</a:t>
            </a: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They</a:t>
            </a:r>
            <a:r>
              <a:rPr lang="en-US" sz="3600" b="1" dirty="0" smtClean="0"/>
              <a:t> are reading a book.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They are?  Them are?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She</a:t>
            </a:r>
            <a:r>
              <a:rPr lang="en-US" sz="3600" b="1" dirty="0" smtClean="0"/>
              <a:t> is my favorite protagonist of all time.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Her is?  She is?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We</a:t>
            </a:r>
            <a:r>
              <a:rPr lang="en-US" sz="3600" b="1" dirty="0" smtClean="0"/>
              <a:t> will have a great discussion today.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We will?  Us will?</a:t>
            </a:r>
            <a:endParaRPr lang="en-US" sz="36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5" name="Heart 4"/>
          <p:cNvSpPr/>
          <p:nvPr/>
        </p:nvSpPr>
        <p:spPr>
          <a:xfrm>
            <a:off x="7391400" y="304800"/>
            <a:ext cx="1524000" cy="13716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hlinkClick r:id="rId2"/>
              </a:rPr>
              <a:t>Grammar Video</a:t>
            </a:r>
            <a:endParaRPr lang="en-US" sz="4800" dirty="0" smtClean="0">
              <a:hlinkClick r:id="rId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“I” vs.“Me”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You can give the money to Jake or 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Peter Pan gave his sword to Tinker bell and 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My sister and ______ went to the park.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surprise was thrown for _______.</a:t>
            </a:r>
            <a:endParaRPr lang="en-US" sz="3600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Monica and ____went shopping yesterday.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You can give the money to Jake or 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Peter Pan gave his sword to Tinker bell and 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My sister and ______ went to the park.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surprise was thrown for _______.</a:t>
            </a:r>
            <a:endParaRPr lang="en-US" sz="3600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Monica and ____went shopping yesterday.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144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3200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495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3886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Case Pronouns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sz="7200" dirty="0" smtClean="0"/>
              <a:t>Me</a:t>
            </a:r>
          </a:p>
          <a:p>
            <a:r>
              <a:rPr lang="en-US" sz="7200" dirty="0" smtClean="0"/>
              <a:t>You</a:t>
            </a:r>
          </a:p>
          <a:p>
            <a:r>
              <a:rPr lang="en-US" sz="7200" dirty="0" smtClean="0"/>
              <a:t>Him</a:t>
            </a:r>
          </a:p>
          <a:p>
            <a:r>
              <a:rPr lang="en-US" sz="7200" dirty="0" smtClean="0"/>
              <a:t>Her</a:t>
            </a:r>
          </a:p>
          <a:p>
            <a:r>
              <a:rPr lang="en-US" sz="7200" dirty="0" smtClean="0"/>
              <a:t>It </a:t>
            </a:r>
          </a:p>
          <a:p>
            <a:r>
              <a:rPr lang="en-US" sz="7200" dirty="0" smtClean="0"/>
              <a:t>Us</a:t>
            </a:r>
          </a:p>
          <a:p>
            <a:r>
              <a:rPr lang="en-US" sz="7200" dirty="0" smtClean="0"/>
              <a:t>Them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0198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 OBJECT  of a sentence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343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Direct Object</a:t>
            </a:r>
            <a:r>
              <a:rPr lang="en-US" sz="3600" b="1" dirty="0" smtClean="0"/>
              <a:t>: tells who/what receives the action of the verb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 The teacher chose several books for the Literature Circles.  (chose what?)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Which students were given a treat?      (were given what?)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I love Suzanne Collins!  (love whom?)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5" name="Heart 4"/>
          <p:cNvSpPr/>
          <p:nvPr/>
        </p:nvSpPr>
        <p:spPr>
          <a:xfrm>
            <a:off x="7391400" y="304800"/>
            <a:ext cx="1524000" cy="13716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3276600"/>
            <a:ext cx="1219200" cy="8382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6800" y="4419600"/>
            <a:ext cx="1219200" cy="8382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5562600"/>
            <a:ext cx="3124200" cy="8382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0198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pronouns used as the  DIRECT OBJECT  of a sentence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343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u="sng" dirty="0" smtClean="0"/>
              <a:t>Direct Object</a:t>
            </a:r>
            <a:r>
              <a:rPr lang="en-US" sz="3600" b="1" dirty="0" smtClean="0"/>
              <a:t>: tells who/what receives the action of the verb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 The teacher chose them for the Literature Circles.  (chose whom?)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Which students were given it?  (were given what?)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I love her!  (love whom?)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5" name="Heart 4"/>
          <p:cNvSpPr/>
          <p:nvPr/>
        </p:nvSpPr>
        <p:spPr>
          <a:xfrm>
            <a:off x="7391400" y="304800"/>
            <a:ext cx="1524000" cy="13716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2800" y="3276600"/>
            <a:ext cx="1219200" cy="8382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4572000"/>
            <a:ext cx="381000" cy="6858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5105400"/>
            <a:ext cx="685800" cy="6858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0198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343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u="sng" dirty="0" smtClean="0"/>
              <a:t>Direct Object</a:t>
            </a:r>
            <a:r>
              <a:rPr lang="en-US" sz="3600" dirty="0" smtClean="0"/>
              <a:t>: tells who/what receives the action of the verb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CORRECT: me, him, her, you, it, us, them</a:t>
            </a:r>
            <a:endParaRPr lang="en-US" sz="36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The loud noise distracted (they/them).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The librarian suggested it to the girl.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My book really scared (me/I)!</a:t>
            </a:r>
            <a:endParaRPr lang="en-US" sz="3600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WRONG: I, he, she, we, they</a:t>
            </a: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115888" indent="-33338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5" name="Heart 4"/>
          <p:cNvSpPr/>
          <p:nvPr/>
        </p:nvSpPr>
        <p:spPr>
          <a:xfrm>
            <a:off x="7391400" y="304800"/>
            <a:ext cx="1524000" cy="13716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3810000"/>
            <a:ext cx="1219200" cy="8382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4648200"/>
            <a:ext cx="457200" cy="5334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4800" y="5257800"/>
            <a:ext cx="609600" cy="533400"/>
          </a:xfrm>
          <a:prstGeom prst="ellipse">
            <a:avLst/>
          </a:prstGeom>
          <a:noFill/>
          <a:ln>
            <a:solidFill>
              <a:srgbClr val="0102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389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Subject pronouns</vt:lpstr>
      <vt:lpstr>Subject pronouns</vt:lpstr>
      <vt:lpstr>“I” vs.“Me”</vt:lpstr>
      <vt:lpstr>Practice</vt:lpstr>
      <vt:lpstr>Practice</vt:lpstr>
      <vt:lpstr>Objective Case Pronouns</vt:lpstr>
      <vt:lpstr> DIRECT OBJECT  of a sentence </vt:lpstr>
      <vt:lpstr> pronouns used as the  DIRECT OBJECT  of a sentence </vt:lpstr>
      <vt:lpstr> object pronouns</vt:lpstr>
      <vt:lpstr>You Turn!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“I” vs.“Me”</dc:title>
  <dc:creator>robbie.vaughn</dc:creator>
  <cp:lastModifiedBy>robbie.vaughn</cp:lastModifiedBy>
  <cp:revision>10</cp:revision>
  <dcterms:created xsi:type="dcterms:W3CDTF">2014-01-24T22:41:42Z</dcterms:created>
  <dcterms:modified xsi:type="dcterms:W3CDTF">2014-01-24T23:21:33Z</dcterms:modified>
</cp:coreProperties>
</file>