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6" r:id="rId8"/>
    <p:sldId id="267" r:id="rId9"/>
    <p:sldId id="268" r:id="rId10"/>
    <p:sldId id="269" r:id="rId11"/>
    <p:sldId id="270" r:id="rId12"/>
    <p:sldId id="262" r:id="rId13"/>
    <p:sldId id="263" r:id="rId14"/>
    <p:sldId id="271" r:id="rId15"/>
    <p:sldId id="272"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314"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F40F0D-90C3-4BA6-B8D0-0611711FE6B8}" type="datetimeFigureOut">
              <a:rPr lang="en-US" smtClean="0"/>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1F8CBF-AC9A-479C-A47D-621C2A9C81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1F8CBF-AC9A-479C-A47D-621C2A9C8143}"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1F8CBF-AC9A-479C-A47D-621C2A9C814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Fresh title.png"/>
          <p:cNvPicPr>
            <a:picLocks noChangeAspect="1"/>
          </p:cNvPicPr>
          <p:nvPr/>
        </p:nvPicPr>
        <p:blipFill>
          <a:blip r:embed="rId2" cstate="print"/>
          <a:srcRect b="39770"/>
          <a:stretch>
            <a:fillRect/>
          </a:stretch>
        </p:blipFill>
        <p:spPr>
          <a:xfrm>
            <a:off x="377" y="1566826"/>
            <a:ext cx="9143245" cy="2243174"/>
          </a:xfrm>
          <a:prstGeom prst="rect">
            <a:avLst/>
          </a:prstGeom>
        </p:spPr>
      </p:pic>
      <p:sp>
        <p:nvSpPr>
          <p:cNvPr id="2" name="Title 1"/>
          <p:cNvSpPr>
            <a:spLocks noGrp="1"/>
          </p:cNvSpPr>
          <p:nvPr>
            <p:ph type="ctrTitle"/>
          </p:nvPr>
        </p:nvSpPr>
        <p:spPr>
          <a:xfrm>
            <a:off x="685800" y="1134035"/>
            <a:ext cx="7772400" cy="1470025"/>
          </a:xfrm>
        </p:spPr>
        <p:txBody>
          <a:bodyPr anchor="b" anchorCtr="0">
            <a:noAutofit/>
          </a:bodyPr>
          <a:lstStyle>
            <a:lvl1pPr>
              <a:defRPr sz="6000"/>
            </a:lvl1pPr>
          </a:lstStyle>
          <a:p>
            <a:r>
              <a:rPr lang="en-US" smtClean="0"/>
              <a:t>Click to edit Master title style</a:t>
            </a:r>
            <a:endParaRPr/>
          </a:p>
        </p:txBody>
      </p:sp>
      <p:sp>
        <p:nvSpPr>
          <p:cNvPr id="3" name="Subtitle 2"/>
          <p:cNvSpPr>
            <a:spLocks noGrp="1"/>
          </p:cNvSpPr>
          <p:nvPr>
            <p:ph type="subTitle" idx="1"/>
          </p:nvPr>
        </p:nvSpPr>
        <p:spPr>
          <a:xfrm>
            <a:off x="685800" y="4114800"/>
            <a:ext cx="5257800" cy="1371600"/>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324600" y="6288741"/>
            <a:ext cx="1981200" cy="365125"/>
          </a:xfrm>
        </p:spPr>
        <p:txBody>
          <a:bodyPr/>
          <a:lstStyle>
            <a:lvl1pPr algn="r">
              <a:defRPr/>
            </a:lvl1pPr>
          </a:lstStyle>
          <a:p>
            <a:fld id="{A116F194-F21C-4061-8623-10FA32077B0C}" type="datetimeFigureOut">
              <a:rPr lang="en-US" smtClean="0"/>
              <a:pPr/>
              <a:t>1/29/2014</a:t>
            </a:fld>
            <a:endParaRPr lang="en-US"/>
          </a:p>
        </p:txBody>
      </p:sp>
      <p:sp>
        <p:nvSpPr>
          <p:cNvPr id="5" name="Footer Placeholder 4"/>
          <p:cNvSpPr>
            <a:spLocks noGrp="1"/>
          </p:cNvSpPr>
          <p:nvPr>
            <p:ph type="ftr" sz="quarter" idx="11"/>
          </p:nvPr>
        </p:nvSpPr>
        <p:spPr>
          <a:xfrm>
            <a:off x="685800" y="6288741"/>
            <a:ext cx="2895600" cy="365125"/>
          </a:xfrm>
        </p:spPr>
        <p:txBody>
          <a:bodyPr/>
          <a:lstStyle>
            <a:lvl1pPr algn="l">
              <a:defRPr/>
            </a:lvl1pPr>
          </a:lstStyle>
          <a:p>
            <a:endParaRPr lang="en-US"/>
          </a:p>
        </p:txBody>
      </p:sp>
      <p:sp>
        <p:nvSpPr>
          <p:cNvPr id="6" name="Slide Number Placeholder 5"/>
          <p:cNvSpPr>
            <a:spLocks noGrp="1"/>
          </p:cNvSpPr>
          <p:nvPr>
            <p:ph type="sldNum" sz="quarter" idx="12"/>
          </p:nvPr>
        </p:nvSpPr>
        <p:spPr>
          <a:xfrm>
            <a:off x="8382000" y="6288741"/>
            <a:ext cx="685800" cy="365125"/>
          </a:xfrm>
        </p:spPr>
        <p:txBody>
          <a:bodyPr/>
          <a:lstStyle>
            <a:lvl1pPr>
              <a:defRPr sz="1100" b="1" kern="1200">
                <a:solidFill>
                  <a:schemeClr val="tx1">
                    <a:tint val="75000"/>
                  </a:schemeClr>
                </a:solidFill>
                <a:latin typeface="+mn-lt"/>
                <a:ea typeface="+mn-ea"/>
                <a:cs typeface="+mn-cs"/>
              </a:defRPr>
            </a:lvl1pPr>
          </a:lstStyle>
          <a:p>
            <a:fld id="{DBBDC1F2-1CE8-4263-87D8-618EE6BA29FD}" type="slidenum">
              <a:rPr lang="en-US" smtClean="0"/>
              <a:pPr/>
              <a:t>‹#›</a:t>
            </a:fld>
            <a:endParaRPr lang="en-US"/>
          </a:p>
        </p:txBody>
      </p:sp>
      <p:pic>
        <p:nvPicPr>
          <p:cNvPr id="10" name="Picture 9" descr="Fresh title.png"/>
          <p:cNvPicPr>
            <a:picLocks noChangeAspect="1"/>
          </p:cNvPicPr>
          <p:nvPr/>
        </p:nvPicPr>
        <p:blipFill>
          <a:blip r:embed="rId2" cstate="print"/>
          <a:srcRect t="33632" b="59388"/>
          <a:stretch>
            <a:fillRect/>
          </a:stretch>
        </p:blipFill>
        <p:spPr>
          <a:xfrm>
            <a:off x="0" y="6598024"/>
            <a:ext cx="9143245" cy="2599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116F194-F21C-4061-8623-10FA32077B0C}"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116F194-F21C-4061-8623-10FA32077B0C}"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116F194-F21C-4061-8623-10FA32077B0C}"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Fresh section.png"/>
          <p:cNvPicPr>
            <a:picLocks noChangeAspect="1"/>
          </p:cNvPicPr>
          <p:nvPr/>
        </p:nvPicPr>
        <p:blipFill>
          <a:blip r:embed="rId2" cstate="print"/>
          <a:stretch>
            <a:fillRect/>
          </a:stretch>
        </p:blipFill>
        <p:spPr>
          <a:xfrm>
            <a:off x="755" y="3767583"/>
            <a:ext cx="9143245" cy="3090417"/>
          </a:xfrm>
          <a:prstGeom prst="rect">
            <a:avLst/>
          </a:prstGeom>
        </p:spPr>
      </p:pic>
      <p:sp>
        <p:nvSpPr>
          <p:cNvPr id="2" name="Title 1"/>
          <p:cNvSpPr>
            <a:spLocks noGrp="1"/>
          </p:cNvSpPr>
          <p:nvPr>
            <p:ph type="title"/>
          </p:nvPr>
        </p:nvSpPr>
        <p:spPr>
          <a:xfrm>
            <a:off x="672353" y="2819400"/>
            <a:ext cx="7772400" cy="1828800"/>
          </a:xfrm>
        </p:spPr>
        <p:txBody>
          <a:bodyPr vert="horz" lIns="91440" tIns="45720" rIns="91440" bIns="45720" rtlCol="0" anchor="b" anchorCtr="0">
            <a:noAutofit/>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72353" y="5257800"/>
            <a:ext cx="7772400" cy="685800"/>
          </a:xfrm>
        </p:spPr>
        <p:txBody>
          <a:bodyPr vert="horz" lIns="91440" tIns="45720" rIns="91440" bIns="45720" rtlCol="0" anchor="t" anchorCtr="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72353" y="6553200"/>
            <a:ext cx="1981200" cy="231013"/>
          </a:xfrm>
        </p:spPr>
        <p:txBody>
          <a:bodyPr/>
          <a:lstStyle/>
          <a:p>
            <a:fld id="{A116F194-F21C-4061-8623-10FA32077B0C}" type="datetimeFigureOut">
              <a:rPr lang="en-US" smtClean="0"/>
              <a:pPr/>
              <a:t>1/29/2014</a:t>
            </a:fld>
            <a:endParaRPr lang="en-US"/>
          </a:p>
        </p:txBody>
      </p:sp>
      <p:sp>
        <p:nvSpPr>
          <p:cNvPr id="5" name="Footer Placeholder 4"/>
          <p:cNvSpPr>
            <a:spLocks noGrp="1"/>
          </p:cNvSpPr>
          <p:nvPr>
            <p:ph type="ftr" sz="quarter" idx="11"/>
          </p:nvPr>
        </p:nvSpPr>
        <p:spPr>
          <a:xfrm>
            <a:off x="3621024" y="6553200"/>
            <a:ext cx="2895600" cy="231013"/>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758953" y="6553200"/>
            <a:ext cx="685800" cy="231013"/>
          </a:xfrm>
        </p:spPr>
        <p:txBody>
          <a:bodyPr/>
          <a:lstStyle/>
          <a:p>
            <a:fld id="{DBBDC1F2-1CE8-4263-87D8-618EE6BA29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116F194-F21C-4061-8623-10FA32077B0C}"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p:nvSpPr>
        <p:spPr>
          <a:xfrm>
            <a:off x="4675094"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Text Placeholder 4"/>
          <p:cNvSpPr>
            <a:spLocks noGrp="1"/>
          </p:cNvSpPr>
          <p:nvPr>
            <p:ph type="body" sz="quarter" idx="3"/>
          </p:nvPr>
        </p:nvSpPr>
        <p:spPr>
          <a:xfrm>
            <a:off x="4715435"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Rectangle 9"/>
          <p:cNvSpPr/>
          <p:nvPr/>
        </p:nvSpPr>
        <p:spPr>
          <a:xfrm>
            <a:off x="990600"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17494"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0"/>
              </a:spcBef>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116F194-F21C-4061-8623-10FA32077B0C}"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116F194-F21C-4061-8623-10FA32077B0C}"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6F194-F21C-4061-8623-10FA32077B0C}"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52500" y="5367528"/>
            <a:ext cx="7223760" cy="804672"/>
          </a:xfrm>
        </p:spPr>
        <p:txBody>
          <a:bodyPr vert="horz" lIns="91440" tIns="45720" rIns="91440" bIns="45720"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smtClean="0"/>
              <a:t>Click to edit Master text styles</a:t>
            </a:r>
          </a:p>
        </p:txBody>
      </p:sp>
      <p:sp>
        <p:nvSpPr>
          <p:cNvPr id="5" name="Date Placeholder 4"/>
          <p:cNvSpPr>
            <a:spLocks noGrp="1"/>
          </p:cNvSpPr>
          <p:nvPr>
            <p:ph type="dt" sz="half" idx="10"/>
          </p:nvPr>
        </p:nvSpPr>
        <p:spPr>
          <a:xfrm>
            <a:off x="952500" y="6553200"/>
            <a:ext cx="1828800" cy="228600"/>
          </a:xfrm>
        </p:spPr>
        <p:txBody>
          <a:bodyPr/>
          <a:lstStyle/>
          <a:p>
            <a:fld id="{A116F194-F21C-4061-8623-10FA32077B0C}"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52500" y="6553200"/>
            <a:ext cx="1828800" cy="228600"/>
          </a:xfrm>
        </p:spPr>
        <p:txBody>
          <a:bodyPr/>
          <a:lstStyle/>
          <a:p>
            <a:fld id="{A116F194-F21C-4061-8623-10FA32077B0C}"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C1F2-1CE8-4263-87D8-618EE6BA29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descr="Fresh Master.png"/>
          <p:cNvPicPr>
            <a:picLocks noChangeAspect="1"/>
          </p:cNvPicPr>
          <p:nvPr/>
        </p:nvPicPr>
        <p:blipFill>
          <a:blip r:embed="rId13"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672353" y="188259"/>
            <a:ext cx="7799294" cy="1461247"/>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952500" y="2057401"/>
            <a:ext cx="7239000" cy="3733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2500" y="6553200"/>
            <a:ext cx="1828800" cy="228600"/>
          </a:xfrm>
          <a:prstGeom prst="rect">
            <a:avLst/>
          </a:prstGeom>
        </p:spPr>
        <p:txBody>
          <a:bodyPr vert="horz" lIns="91440" tIns="45720" rIns="91440" bIns="45720" rtlCol="0" anchor="ctr"/>
          <a:lstStyle>
            <a:lvl1pPr algn="l">
              <a:defRPr sz="1100" b="1">
                <a:solidFill>
                  <a:schemeClr val="tx1">
                    <a:tint val="75000"/>
                  </a:schemeClr>
                </a:solidFill>
              </a:defRPr>
            </a:lvl1pPr>
          </a:lstStyle>
          <a:p>
            <a:fld id="{A116F194-F21C-4061-8623-10FA32077B0C}" type="datetimeFigureOut">
              <a:rPr lang="en-US" smtClean="0"/>
              <a:pPr/>
              <a:t>1/29/2014</a:t>
            </a:fld>
            <a:endParaRPr lang="en-US"/>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a:defRPr sz="1100" b="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a:defRPr sz="1100" b="1">
                <a:solidFill>
                  <a:schemeClr val="tx1">
                    <a:tint val="75000"/>
                  </a:schemeClr>
                </a:solidFill>
              </a:defRPr>
            </a:lvl1pPr>
          </a:lstStyle>
          <a:p>
            <a:fld id="{DBBDC1F2-1CE8-4263-87D8-618EE6BA29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b="1" kern="1200">
          <a:solidFill>
            <a:schemeClr val="tx1">
              <a:alpha val="90000"/>
            </a:schemeClr>
          </a:solidFill>
          <a:effectLst>
            <a:innerShdw blurRad="38100">
              <a:schemeClr val="tx1">
                <a:lumMod val="85000"/>
              </a:schemeClr>
            </a:innerShdw>
          </a:effectLst>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b="0" kern="1200">
          <a:solidFill>
            <a:schemeClr val="tx1"/>
          </a:solidFill>
          <a:effectLst/>
          <a:latin typeface="+mn-lt"/>
          <a:ea typeface="+mn-ea"/>
          <a:cs typeface="+mn-cs"/>
        </a:defRPr>
      </a:lvl1pPr>
      <a:lvl2pPr marL="742950" indent="-285750" algn="l" defTabSz="914400" rtl="0" eaLnBrk="1" latinLnBrk="0" hangingPunct="1">
        <a:spcBef>
          <a:spcPts val="1800"/>
        </a:spcBef>
        <a:buFont typeface="Wingdings" pitchFamily="2" charset="2"/>
        <a:buChar char=""/>
        <a:defRPr sz="1800" b="0" kern="1200">
          <a:solidFill>
            <a:schemeClr val="tx1"/>
          </a:solidFill>
          <a:effectLst/>
          <a:latin typeface="+mn-lt"/>
          <a:ea typeface="+mn-ea"/>
          <a:cs typeface="+mn-cs"/>
        </a:defRPr>
      </a:lvl2pPr>
      <a:lvl3pPr marL="11430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3pPr>
      <a:lvl4pPr marL="16002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4pPr>
      <a:lvl5pPr marL="2057400" indent="-228600" algn="l" defTabSz="914400" rtl="0" eaLnBrk="1" latinLnBrk="0" hangingPunct="1">
        <a:spcBef>
          <a:spcPts val="1800"/>
        </a:spcBef>
        <a:buFont typeface="Wingdings" pitchFamily="2" charset="2"/>
        <a:buChar char="R"/>
        <a:defRPr sz="1600" b="0" kern="1200">
          <a:solidFill>
            <a:schemeClr val="tx1"/>
          </a:solidFill>
          <a:effectLst/>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2" Type="http://schemas.openxmlformats.org/officeDocument/2006/relationships/hyperlink" Target="http://suite101.com/article/context-clues-lesson-plan-a8832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ite101.com/article/context-clues-lesson-plan-a8832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286000"/>
          </a:xfrm>
        </p:spPr>
        <p:style>
          <a:lnRef idx="2">
            <a:schemeClr val="accent2"/>
          </a:lnRef>
          <a:fillRef idx="1">
            <a:schemeClr val="lt1"/>
          </a:fillRef>
          <a:effectRef idx="0">
            <a:schemeClr val="accent2"/>
          </a:effectRef>
          <a:fontRef idx="minor">
            <a:schemeClr val="dk1"/>
          </a:fontRef>
        </p:style>
        <p:txBody>
          <a:bodyPr/>
          <a:lstStyle/>
          <a:p>
            <a:pPr algn="ctr"/>
            <a:r>
              <a:rPr lang="en-US"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Encountering Unfamiliar Words</a:t>
            </a:r>
            <a:endParaRPr lang="en-US"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Subtitle 2"/>
          <p:cNvSpPr>
            <a:spLocks noGrp="1"/>
          </p:cNvSpPr>
          <p:nvPr>
            <p:ph type="subTitle" idx="1"/>
          </p:nvPr>
        </p:nvSpPr>
        <p:spPr>
          <a:xfrm>
            <a:off x="1981200" y="4114800"/>
            <a:ext cx="5257800" cy="1371600"/>
          </a:xfrm>
        </p:spPr>
        <p:txBody>
          <a:bodyPr>
            <a:normAutofit/>
          </a:bodyPr>
          <a:lstStyle/>
          <a:p>
            <a:pPr algn="ctr"/>
            <a:r>
              <a:rPr lang="en-US" sz="3200" dirty="0" smtClean="0"/>
              <a:t>Tips on understanding new vocabulary.</a:t>
            </a:r>
            <a:endParaRPr lang="en-US" sz="32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the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572000"/>
          </a:xfrm>
        </p:spPr>
        <p:txBody>
          <a:bodyPr>
            <a:noAutofit/>
          </a:bodyPr>
          <a:lstStyle/>
          <a:p>
            <a:pPr marL="457200" indent="-457200">
              <a:buFont typeface="+mj-lt"/>
              <a:buAutoNum type="arabicPeriod" startAt="4"/>
            </a:pPr>
            <a:r>
              <a:rPr lang="en-US" sz="2200" dirty="0" smtClean="0"/>
              <a:t>Every day he brought a </a:t>
            </a:r>
            <a:r>
              <a:rPr lang="en-US" sz="2200" i="1" dirty="0" smtClean="0"/>
              <a:t>delectable,</a:t>
            </a:r>
            <a:r>
              <a:rPr lang="en-US" sz="2200" dirty="0" smtClean="0"/>
              <a:t> delicious, wonderful, yummy lunch to school. </a:t>
            </a:r>
          </a:p>
          <a:p>
            <a:pPr marL="457200" indent="-457200" algn="ctr">
              <a:buNone/>
            </a:pPr>
            <a:r>
              <a:rPr lang="en-US" sz="1800" dirty="0" smtClean="0"/>
              <a:t>Is this sentence using a/an:</a:t>
            </a:r>
          </a:p>
          <a:p>
            <a:pPr marL="457200" indent="-457200" algn="ctr">
              <a:spcBef>
                <a:spcPts val="600"/>
              </a:spcBef>
              <a:buNone/>
            </a:pPr>
            <a:r>
              <a:rPr lang="en-US" sz="2400" b="1" dirty="0" smtClean="0"/>
              <a:t> </a:t>
            </a:r>
            <a:r>
              <a:rPr lang="en-US" sz="3200" b="1" dirty="0" smtClean="0"/>
              <a:t>Example</a:t>
            </a:r>
          </a:p>
          <a:p>
            <a:pPr marL="457200" indent="-457200" algn="ctr">
              <a:spcBef>
                <a:spcPts val="600"/>
              </a:spcBef>
              <a:buNone/>
            </a:pPr>
            <a:r>
              <a:rPr lang="en-US" sz="3200" b="1" dirty="0" smtClean="0"/>
              <a:t>Synonym</a:t>
            </a:r>
          </a:p>
          <a:p>
            <a:pPr marL="457200" indent="-457200" algn="ctr">
              <a:spcBef>
                <a:spcPts val="600"/>
              </a:spcBef>
              <a:buNone/>
            </a:pPr>
            <a:r>
              <a:rPr lang="en-US" sz="3200" b="1" dirty="0" smtClean="0"/>
              <a:t>Antonym</a:t>
            </a:r>
          </a:p>
          <a:p>
            <a:pPr marL="457200" indent="-457200" algn="ctr">
              <a:spcBef>
                <a:spcPts val="600"/>
              </a:spcBef>
              <a:buNone/>
            </a:pPr>
            <a:r>
              <a:rPr lang="en-US" sz="3200" b="1" dirty="0" smtClean="0"/>
              <a:t>Definition</a:t>
            </a:r>
          </a:p>
          <a:p>
            <a:pPr marL="457200" indent="-457200" algn="ctr">
              <a:spcBef>
                <a:spcPts val="600"/>
              </a:spcBef>
              <a:buNone/>
            </a:pPr>
            <a:r>
              <a:rPr lang="en-US" sz="3200" b="1" dirty="0" smtClean="0"/>
              <a:t>Explanation</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the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572000"/>
          </a:xfrm>
        </p:spPr>
        <p:txBody>
          <a:bodyPr>
            <a:noAutofit/>
          </a:bodyPr>
          <a:lstStyle/>
          <a:p>
            <a:pPr marL="457200" indent="-457200">
              <a:buFont typeface="+mj-lt"/>
              <a:buAutoNum type="arabicPeriod" startAt="5"/>
            </a:pPr>
            <a:r>
              <a:rPr lang="en-US" sz="2200" dirty="0" smtClean="0"/>
              <a:t>My mother used to </a:t>
            </a:r>
            <a:r>
              <a:rPr lang="en-US" sz="2200" i="1" dirty="0" smtClean="0"/>
              <a:t>pull </a:t>
            </a:r>
            <a:r>
              <a:rPr lang="en-US" sz="2200" dirty="0" smtClean="0"/>
              <a:t>across the bay to catch flounder. Pull is a word that is sometimes used to mean row. </a:t>
            </a:r>
          </a:p>
          <a:p>
            <a:pPr marL="457200" indent="-457200" algn="ctr">
              <a:buNone/>
            </a:pPr>
            <a:r>
              <a:rPr lang="en-US" sz="1800" dirty="0" smtClean="0"/>
              <a:t>Is this sentence using a/an:</a:t>
            </a:r>
          </a:p>
          <a:p>
            <a:pPr marL="457200" indent="-457200" algn="ctr">
              <a:spcBef>
                <a:spcPts val="600"/>
              </a:spcBef>
              <a:buNone/>
            </a:pPr>
            <a:r>
              <a:rPr lang="en-US" sz="2400" b="1" dirty="0" smtClean="0"/>
              <a:t> </a:t>
            </a:r>
            <a:r>
              <a:rPr lang="en-US" sz="3200" b="1" dirty="0" smtClean="0"/>
              <a:t>Example</a:t>
            </a:r>
          </a:p>
          <a:p>
            <a:pPr marL="457200" indent="-457200" algn="ctr">
              <a:spcBef>
                <a:spcPts val="600"/>
              </a:spcBef>
              <a:buNone/>
            </a:pPr>
            <a:r>
              <a:rPr lang="en-US" sz="3200" b="1" dirty="0" smtClean="0"/>
              <a:t>Synonym</a:t>
            </a:r>
          </a:p>
          <a:p>
            <a:pPr marL="457200" indent="-457200" algn="ctr">
              <a:spcBef>
                <a:spcPts val="600"/>
              </a:spcBef>
              <a:buNone/>
            </a:pPr>
            <a:r>
              <a:rPr lang="en-US" sz="3200" b="1" dirty="0" smtClean="0"/>
              <a:t>Antonym</a:t>
            </a:r>
          </a:p>
          <a:p>
            <a:pPr marL="457200" indent="-457200" algn="ctr">
              <a:spcBef>
                <a:spcPts val="600"/>
              </a:spcBef>
              <a:buNone/>
            </a:pPr>
            <a:r>
              <a:rPr lang="en-US" sz="3200" b="1" dirty="0" smtClean="0"/>
              <a:t>Definition</a:t>
            </a:r>
          </a:p>
          <a:p>
            <a:pPr marL="457200" indent="-457200" algn="ctr">
              <a:spcBef>
                <a:spcPts val="600"/>
              </a:spcBef>
              <a:buNone/>
            </a:pPr>
            <a:r>
              <a:rPr lang="en-US" sz="3200" b="1" dirty="0" smtClean="0"/>
              <a:t>Explanation</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6">
                                            <p:txEl>
                                              <p:pRg st="6" end="6"/>
                                            </p:txEl>
                                          </p:spTgt>
                                        </p:tgtEl>
                                      </p:cBhvr>
                                      <p:to x="80000" y="100000"/>
                                    </p:animScale>
                                    <p:anim by="(#ppt_w*0.10)" calcmode="lin" valueType="num">
                                      <p:cBhvr>
                                        <p:cTn id="7" dur="250" autoRev="1" fill="hold">
                                          <p:stCondLst>
                                            <p:cond delay="0"/>
                                          </p:stCondLst>
                                        </p:cTn>
                                        <p:tgtEl>
                                          <p:spTgt spid="6">
                                            <p:txEl>
                                              <p:pRg st="6" end="6"/>
                                            </p:txEl>
                                          </p:spTgt>
                                        </p:tgtEl>
                                        <p:attrNameLst>
                                          <p:attrName>ppt_x</p:attrName>
                                        </p:attrNameLst>
                                      </p:cBhvr>
                                    </p:anim>
                                    <p:anim by="(-#ppt_w*0.10)" calcmode="lin" valueType="num">
                                      <p:cBhvr>
                                        <p:cTn id="8" dur="250" autoRev="1" fill="hold">
                                          <p:stCondLst>
                                            <p:cond delay="0"/>
                                          </p:stCondLst>
                                        </p:cTn>
                                        <p:tgtEl>
                                          <p:spTgt spid="6">
                                            <p:txEl>
                                              <p:pRg st="6" end="6"/>
                                            </p:txEl>
                                          </p:spTgt>
                                        </p:tgtEl>
                                        <p:attrNameLst>
                                          <p:attrName>ppt_y</p:attrName>
                                        </p:attrNameLst>
                                      </p:cBhvr>
                                    </p:anim>
                                    <p:animRot by="-480000">
                                      <p:cBhvr>
                                        <p:cTn id="9" dur="250" autoRev="1" fill="hold">
                                          <p:stCondLst>
                                            <p:cond delay="0"/>
                                          </p:stCondLst>
                                        </p:cTn>
                                        <p:tgtEl>
                                          <p:spTgt spid="6">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each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114799"/>
          </a:xfrm>
        </p:spPr>
        <p:txBody>
          <a:bodyPr>
            <a:normAutofit/>
          </a:bodyPr>
          <a:lstStyle/>
          <a:p>
            <a:pPr marL="457200" indent="-457200">
              <a:buFont typeface="+mj-lt"/>
              <a:buAutoNum type="arabicPeriod"/>
            </a:pPr>
            <a:r>
              <a:rPr lang="en-US" dirty="0" smtClean="0"/>
              <a:t>The </a:t>
            </a:r>
            <a:r>
              <a:rPr lang="en-US" i="1" dirty="0" smtClean="0"/>
              <a:t>joey,</a:t>
            </a:r>
            <a:r>
              <a:rPr lang="en-US" dirty="0" smtClean="0"/>
              <a:t> which is a baby kangaroo, peeked out of his mother's pocket. (definition)</a:t>
            </a:r>
          </a:p>
          <a:p>
            <a:pPr marL="457200" indent="-457200">
              <a:buFont typeface="+mj-lt"/>
              <a:buAutoNum type="arabicPeriod"/>
            </a:pPr>
            <a:r>
              <a:rPr lang="en-US" dirty="0" smtClean="0"/>
              <a:t>The beach was covered with </a:t>
            </a:r>
            <a:r>
              <a:rPr lang="en-US" i="1" dirty="0" smtClean="0"/>
              <a:t>debris </a:t>
            </a:r>
            <a:r>
              <a:rPr lang="en-US" dirty="0" smtClean="0"/>
              <a:t>like paper and cans, and the children picked up all the trash. (synonym)</a:t>
            </a:r>
          </a:p>
          <a:p>
            <a:pPr marL="457200" indent="-457200">
              <a:buFont typeface="+mj-lt"/>
              <a:buAutoNum type="arabicPeriod"/>
            </a:pPr>
            <a:r>
              <a:rPr lang="en-US" dirty="0" smtClean="0"/>
              <a:t>The </a:t>
            </a:r>
            <a:r>
              <a:rPr lang="en-US" i="1" dirty="0" smtClean="0"/>
              <a:t>ancient </a:t>
            </a:r>
            <a:r>
              <a:rPr lang="en-US" dirty="0" smtClean="0"/>
              <a:t>dress looked like new after she washed it. (antonym)</a:t>
            </a:r>
          </a:p>
          <a:p>
            <a:pPr marL="457200" indent="-457200">
              <a:buFont typeface="+mj-lt"/>
              <a:buAutoNum type="arabicPeriod"/>
            </a:pPr>
            <a:r>
              <a:rPr lang="en-US" dirty="0" smtClean="0"/>
              <a:t>Every day he brought a </a:t>
            </a:r>
            <a:r>
              <a:rPr lang="en-US" i="1" dirty="0" smtClean="0"/>
              <a:t>delectable,</a:t>
            </a:r>
            <a:r>
              <a:rPr lang="en-US" dirty="0" smtClean="0"/>
              <a:t> delicious, wonderful, yummy lunch to school. (example)</a:t>
            </a:r>
          </a:p>
          <a:p>
            <a:pPr marL="457200" indent="-457200">
              <a:buFont typeface="+mj-lt"/>
              <a:buAutoNum type="arabicPeriod"/>
            </a:pPr>
            <a:r>
              <a:rPr lang="en-US" dirty="0" smtClean="0"/>
              <a:t>My mother used to </a:t>
            </a:r>
            <a:r>
              <a:rPr lang="en-US" i="1" dirty="0" smtClean="0"/>
              <a:t>pull </a:t>
            </a:r>
            <a:r>
              <a:rPr lang="en-US" dirty="0" smtClean="0"/>
              <a:t>across the bay to catch flounder. Pull is a word that is sometimes used to mean row. (explanation)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to="" calcmode="lin" valueType="num">
                                      <p:cBhvr>
                                        <p:cTn id="17" dur="1" fill="hold"/>
                                        <p:tgtEl>
                                          <p:spTgt spid="6">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to="" calcmode="lin" valueType="num">
                                      <p:cBhvr>
                                        <p:cTn id="22" dur="1" fill="hold"/>
                                        <p:tgtEl>
                                          <p:spTgt spid="6">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to="" calcmode="lin" valueType="num">
                                      <p:cBhvr>
                                        <p:cTn id="27" dur="1" fill="hold"/>
                                        <p:tgtEl>
                                          <p:spTgt spid="6">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562600"/>
            <a:ext cx="8534400" cy="871538"/>
          </a:xfrm>
        </p:spPr>
        <p:txBody>
          <a:bodyPr/>
          <a:lstStyle/>
          <a:p>
            <a:r>
              <a:rPr lang="en-US" sz="2000" dirty="0" smtClean="0"/>
              <a:t>	When readers have to stop reading to ask the teacher for word meaning or use the dictionary, the flow of reading comprehension is interrupted and sometimes lost. When you learn to skip over words that are not important and to figure out words on their own using context clues, you are better able to comprehend what you are reading.</a:t>
            </a:r>
            <a:endParaRPr lang="en-US" sz="2000" dirty="0"/>
          </a:p>
        </p:txBody>
      </p:sp>
      <p:pic>
        <p:nvPicPr>
          <p:cNvPr id="8" name="Picture Placeholder 7" descr="enjoy reading.jpg"/>
          <p:cNvPicPr>
            <a:picLocks noGrp="1" noChangeAspect="1"/>
          </p:cNvPicPr>
          <p:nvPr>
            <p:ph type="pic" idx="1"/>
          </p:nvPr>
        </p:nvPicPr>
        <p:blipFill>
          <a:blip r:embed="rId2" cstate="print"/>
          <a:srcRect t="5624" b="22845"/>
          <a:stretch>
            <a:fillRect/>
          </a:stretch>
        </p:blipFill>
        <p:spPr>
          <a:xfrm>
            <a:off x="1447800" y="855864"/>
            <a:ext cx="6248400" cy="3459348"/>
          </a:xfrm>
        </p:spPr>
      </p:pic>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99294" cy="2680447"/>
          </a:xfrm>
          <a:solidFill>
            <a:schemeClr val="bg2">
              <a:lumMod val="75000"/>
            </a:schemeClr>
          </a:solidFill>
        </p:spPr>
        <p:txBody>
          <a:bodyPr/>
          <a:lstStyle/>
          <a:p>
            <a:r>
              <a:rPr lang="en-US" sz="3200" dirty="0" smtClean="0"/>
              <a:t>In the early 1600s, a dangerous trip across the Atlantic Ocean was a daunting idea. The Europeans, who would someday be known as the Pilgrims, must have been a very determined and brave group of settlers.</a:t>
            </a:r>
            <a:endParaRPr lang="en-US" sz="3200" dirty="0"/>
          </a:p>
        </p:txBody>
      </p:sp>
      <p:sp>
        <p:nvSpPr>
          <p:cNvPr id="3" name="Content Placeholder 2"/>
          <p:cNvSpPr>
            <a:spLocks noGrp="1"/>
          </p:cNvSpPr>
          <p:nvPr>
            <p:ph idx="1"/>
          </p:nvPr>
        </p:nvSpPr>
        <p:spPr>
          <a:xfrm>
            <a:off x="952500" y="3200399"/>
            <a:ext cx="7239000" cy="2590801"/>
          </a:xfrm>
        </p:spPr>
        <p:txBody>
          <a:bodyPr/>
          <a:lstStyle/>
          <a:p>
            <a:r>
              <a:rPr lang="en-US" dirty="0" smtClean="0"/>
              <a:t>A </a:t>
            </a:r>
            <a:r>
              <a:rPr lang="en-US" i="1" dirty="0" smtClean="0"/>
              <a:t>daunting</a:t>
            </a:r>
            <a:r>
              <a:rPr lang="en-US" dirty="0" smtClean="0"/>
              <a:t> task is one that would _______ someone.</a:t>
            </a:r>
            <a:br>
              <a:rPr lang="en-US" dirty="0" smtClean="0"/>
            </a:br>
            <a:r>
              <a:rPr lang="en-US" dirty="0" smtClean="0"/>
              <a:t/>
            </a:r>
            <a:br>
              <a:rPr lang="en-US" dirty="0" smtClean="0"/>
            </a:br>
            <a:r>
              <a:rPr lang="en-US" dirty="0" smtClean="0"/>
              <a:t>a. dangerous</a:t>
            </a:r>
            <a:br>
              <a:rPr lang="en-US" dirty="0" smtClean="0"/>
            </a:br>
            <a:r>
              <a:rPr lang="en-US" dirty="0" smtClean="0"/>
              <a:t>b. daring</a:t>
            </a:r>
            <a:br>
              <a:rPr lang="en-US" dirty="0" smtClean="0"/>
            </a:br>
            <a:r>
              <a:rPr lang="en-US" dirty="0" smtClean="0"/>
              <a:t>c. </a:t>
            </a:r>
            <a:r>
              <a:rPr lang="en-US" smtClean="0"/>
              <a:t>sneaky</a:t>
            </a:r>
            <a:r>
              <a:rPr lang="en-US" dirty="0" smtClean="0"/>
              <a:t/>
            </a:r>
            <a:br>
              <a:rPr lang="en-US" dirty="0" smtClean="0"/>
            </a:br>
            <a:r>
              <a:rPr lang="en-US" dirty="0" smtClean="0"/>
              <a:t>d. frighten or intimidate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99294" cy="2680447"/>
          </a:xfrm>
          <a:solidFill>
            <a:schemeClr val="bg2">
              <a:lumMod val="75000"/>
            </a:schemeClr>
          </a:solidFill>
        </p:spPr>
        <p:txBody>
          <a:bodyPr/>
          <a:lstStyle/>
          <a:p>
            <a:r>
              <a:rPr lang="en-US" sz="3200" dirty="0" smtClean="0"/>
              <a:t>It is difficult to </a:t>
            </a:r>
            <a:r>
              <a:rPr lang="en-US" sz="3200" u="sng" dirty="0" smtClean="0"/>
              <a:t>sustain</a:t>
            </a:r>
            <a:r>
              <a:rPr lang="en-US" sz="3200" dirty="0" smtClean="0"/>
              <a:t> a smile when your whole world is falling apart.</a:t>
            </a:r>
            <a:br>
              <a:rPr lang="en-US" sz="3200" dirty="0" smtClean="0"/>
            </a:br>
            <a:r>
              <a:rPr lang="en-US" sz="3200" dirty="0" smtClean="0"/>
              <a:t> </a:t>
            </a:r>
            <a:br>
              <a:rPr lang="en-US" sz="3200" dirty="0" smtClean="0"/>
            </a:br>
            <a:endParaRPr lang="en-US" sz="3200" dirty="0"/>
          </a:p>
        </p:txBody>
      </p:sp>
      <p:sp>
        <p:nvSpPr>
          <p:cNvPr id="3" name="Content Placeholder 2"/>
          <p:cNvSpPr>
            <a:spLocks noGrp="1"/>
          </p:cNvSpPr>
          <p:nvPr>
            <p:ph idx="1"/>
          </p:nvPr>
        </p:nvSpPr>
        <p:spPr>
          <a:xfrm>
            <a:off x="952500" y="3200399"/>
            <a:ext cx="7239000" cy="2590801"/>
          </a:xfrm>
        </p:spPr>
        <p:txBody>
          <a:bodyPr/>
          <a:lstStyle/>
          <a:p>
            <a:r>
              <a:rPr lang="en-US" dirty="0" smtClean="0"/>
              <a:t>What does </a:t>
            </a:r>
            <a:r>
              <a:rPr lang="en-US" u="sng" dirty="0" smtClean="0"/>
              <a:t>sustain</a:t>
            </a:r>
            <a:r>
              <a:rPr lang="en-US" dirty="0" smtClean="0"/>
              <a:t> mean?</a:t>
            </a:r>
          </a:p>
          <a:p>
            <a:pPr marL="457200" indent="-457200">
              <a:buFont typeface="+mj-lt"/>
              <a:buAutoNum type="alphaLcPeriod"/>
            </a:pPr>
            <a:r>
              <a:rPr lang="en-US" dirty="0" smtClean="0"/>
              <a:t>make something</a:t>
            </a:r>
          </a:p>
          <a:p>
            <a:pPr marL="457200" indent="-457200">
              <a:buFont typeface="+mj-lt"/>
              <a:buAutoNum type="alphaLcPeriod"/>
            </a:pPr>
            <a:r>
              <a:rPr lang="en-US" dirty="0" smtClean="0"/>
              <a:t>maintain something</a:t>
            </a:r>
          </a:p>
          <a:p>
            <a:pPr marL="457200" indent="-457200">
              <a:buFont typeface="+mj-lt"/>
              <a:buAutoNum type="alphaLcPeriod"/>
            </a:pPr>
            <a:r>
              <a:rPr lang="en-US" dirty="0" smtClean="0"/>
              <a:t>draw</a:t>
            </a:r>
          </a:p>
          <a:p>
            <a:pPr marL="457200" indent="-457200">
              <a:buFont typeface="+mj-lt"/>
              <a:buAutoNum type="alphaLcPeriod"/>
            </a:pPr>
            <a:r>
              <a:rPr lang="en-US" dirty="0" smtClean="0"/>
              <a:t>lose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3">
                                            <p:txEl>
                                              <p:pRg st="1" end="1"/>
                                            </p:txEl>
                                          </p:spTgt>
                                        </p:tgtEl>
                                      </p:cBhvr>
                                    </p:animEffect>
                                    <p:set>
                                      <p:cBhvr>
                                        <p:cTn id="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3">
                                            <p:txEl>
                                              <p:pRg st="3" end="3"/>
                                            </p:txEl>
                                          </p:spTgt>
                                        </p:tgtEl>
                                      </p:cBhvr>
                                    </p:animEffect>
                                    <p:set>
                                      <p:cBhvr>
                                        <p:cTn id="1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nodeType="clickEffect">
                                  <p:stCondLst>
                                    <p:cond delay="0"/>
                                  </p:stCondLst>
                                  <p:childTnLst>
                                    <p:animEffect transition="out" filter="dissolve">
                                      <p:cBhvr>
                                        <p:cTn id="16" dur="500"/>
                                        <p:tgtEl>
                                          <p:spTgt spid="3">
                                            <p:txEl>
                                              <p:pRg st="4" end="4"/>
                                            </p:txEl>
                                          </p:spTgt>
                                        </p:tgtEl>
                                      </p:cBhvr>
                                    </p:animEffect>
                                    <p:set>
                                      <p:cBhvr>
                                        <p:cTn id="1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10200"/>
            <a:ext cx="7223760" cy="868680"/>
          </a:xfrm>
        </p:spPr>
        <p:txBody>
          <a:bodyPr/>
          <a:lstStyle/>
          <a:p>
            <a:pPr algn="ctr"/>
            <a:r>
              <a:rPr lang="en-US" dirty="0" smtClean="0">
                <a:effectLst>
                  <a:outerShdw blurRad="38100" dist="38100" dir="2700000" algn="tl">
                    <a:srgbClr val="000000">
                      <a:alpha val="43137"/>
                    </a:srgbClr>
                  </a:outerShdw>
                </a:effectLst>
              </a:rPr>
              <a:t>Time to Practice!</a:t>
            </a:r>
            <a:endParaRPr lang="en-US" dirty="0">
              <a:effectLst>
                <a:outerShdw blurRad="38100" dist="38100" dir="2700000" algn="tl">
                  <a:srgbClr val="000000">
                    <a:alpha val="43137"/>
                  </a:srgbClr>
                </a:outerShdw>
              </a:effectLst>
            </a:endParaRPr>
          </a:p>
        </p:txBody>
      </p:sp>
      <p:pic>
        <p:nvPicPr>
          <p:cNvPr id="1026" name="Picture 2" descr="C:\Users\WCCUSD_User\AppData\Local\Microsoft\Windows\Temporary Internet Files\Content.IE5\HGZTLBCW\MP900439411[1].jpg"/>
          <p:cNvPicPr>
            <a:picLocks noGrp="1" noChangeAspect="1" noChangeArrowheads="1"/>
          </p:cNvPicPr>
          <p:nvPr>
            <p:ph idx="1"/>
          </p:nvPr>
        </p:nvPicPr>
        <p:blipFill>
          <a:blip r:embed="rId2" cstate="print"/>
          <a:srcRect/>
          <a:stretch>
            <a:fillRect/>
          </a:stretch>
        </p:blipFill>
        <p:spPr bwMode="auto">
          <a:xfrm>
            <a:off x="2514600" y="1447800"/>
            <a:ext cx="4215205" cy="3063049"/>
          </a:xfrm>
          <a:prstGeom prst="rect">
            <a:avLst/>
          </a:prstGeom>
          <a:noFill/>
        </p:spPr>
      </p:pic>
      <p:pic>
        <p:nvPicPr>
          <p:cNvPr id="1027" name="Picture 3" descr="C:\Users\WCCUSD_User\AppData\Local\Microsoft\Windows\Temporary Internet Files\Content.IE5\HGZTLBCW\MC900440221[1].wmf"/>
          <p:cNvPicPr>
            <a:picLocks noChangeAspect="1" noChangeArrowheads="1"/>
          </p:cNvPicPr>
          <p:nvPr/>
        </p:nvPicPr>
        <p:blipFill>
          <a:blip r:embed="rId3" cstate="print"/>
          <a:srcRect/>
          <a:stretch>
            <a:fillRect/>
          </a:stretch>
        </p:blipFill>
        <p:spPr bwMode="auto">
          <a:xfrm>
            <a:off x="304800" y="3429000"/>
            <a:ext cx="2614825" cy="2149475"/>
          </a:xfrm>
          <a:prstGeom prst="rect">
            <a:avLst/>
          </a:prstGeom>
          <a:noFill/>
        </p:spPr>
      </p:pic>
      <p:pic>
        <p:nvPicPr>
          <p:cNvPr id="1028" name="Picture 4" descr="C:\Users\WCCUSD_User\AppData\Local\Microsoft\Windows\Temporary Internet Files\Content.IE5\H1CYIECW\MC900088956[1].wmf"/>
          <p:cNvPicPr>
            <a:picLocks noChangeAspect="1" noChangeArrowheads="1"/>
          </p:cNvPicPr>
          <p:nvPr/>
        </p:nvPicPr>
        <p:blipFill>
          <a:blip r:embed="rId4" cstate="print"/>
          <a:srcRect/>
          <a:stretch>
            <a:fillRect/>
          </a:stretch>
        </p:blipFill>
        <p:spPr bwMode="auto">
          <a:xfrm>
            <a:off x="5943600" y="533400"/>
            <a:ext cx="2819907" cy="1752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Hints About Meanings of New Words</a:t>
            </a:r>
            <a:endParaRPr lang="en-US" dirty="0"/>
          </a:p>
        </p:txBody>
      </p:sp>
      <p:sp>
        <p:nvSpPr>
          <p:cNvPr id="3" name="Content Placeholder 2"/>
          <p:cNvSpPr>
            <a:spLocks noGrp="1"/>
          </p:cNvSpPr>
          <p:nvPr>
            <p:ph idx="1"/>
          </p:nvPr>
        </p:nvSpPr>
        <p:spPr>
          <a:xfrm>
            <a:off x="228600" y="1676400"/>
            <a:ext cx="8534400" cy="5181599"/>
          </a:xfrm>
        </p:spPr>
        <p:txBody>
          <a:bodyPr>
            <a:normAutofit lnSpcReduction="10000"/>
          </a:bodyPr>
          <a:lstStyle/>
          <a:p>
            <a:r>
              <a:rPr lang="en-US" sz="2600" dirty="0" smtClean="0"/>
              <a:t>Sometimes when you read you have to be a word detective. </a:t>
            </a:r>
          </a:p>
          <a:p>
            <a:r>
              <a:rPr lang="en-US" sz="2600" dirty="0" smtClean="0"/>
              <a:t>When you come to a new word in your reading the first thing you should do is decide whether you have to know the word in order to get the meaning of the paragraph. </a:t>
            </a:r>
          </a:p>
          <a:p>
            <a:pPr lvl="1">
              <a:buNone/>
            </a:pPr>
            <a:r>
              <a:rPr lang="en-US" sz="2600" dirty="0" smtClean="0"/>
              <a:t>-If you can understand the meaning of the story or article without knowing a certain word, it’s okay to skip over that word and keep reading.</a:t>
            </a:r>
          </a:p>
          <a:p>
            <a:pPr>
              <a:buNone/>
            </a:pPr>
            <a:r>
              <a:rPr lang="en-US" dirty="0" smtClean="0"/>
              <a:t/>
            </a:r>
            <a:br>
              <a:rPr lang="en-US" dirty="0" smtClean="0"/>
            </a:br>
            <a:r>
              <a:rPr lang="en-US" dirty="0" smtClean="0"/>
              <a:t/>
            </a:r>
            <a:br>
              <a:rPr lang="en-US" dirty="0" smtClean="0"/>
            </a:br>
            <a:r>
              <a:rPr lang="en-US" sz="1200" dirty="0" smtClean="0"/>
              <a:t>Read more at Suite101: </a:t>
            </a:r>
            <a:r>
              <a:rPr lang="en-US" sz="1200" dirty="0" smtClean="0">
                <a:hlinkClick r:id="rId2"/>
              </a:rPr>
              <a:t>Context Clues Lesson Plan: Word Detectives Unlocking Word Meaning | Suite101.com</a:t>
            </a:r>
            <a:r>
              <a:rPr lang="en-US" sz="1200" dirty="0" smtClean="0"/>
              <a:t> </a:t>
            </a:r>
            <a:r>
              <a:rPr lang="en-US" sz="1200" dirty="0" smtClean="0">
                <a:hlinkClick r:id="rId2"/>
              </a:rPr>
              <a:t>http://suite101.com/article/context-clues-lesson-plan-a88326#ixzz26OnkRqAB</a:t>
            </a:r>
            <a:endParaRPr lang="en-US" sz="12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Hints About Meanings of New Words</a:t>
            </a:r>
            <a:endParaRPr lang="en-US" dirty="0"/>
          </a:p>
        </p:txBody>
      </p:sp>
      <p:sp>
        <p:nvSpPr>
          <p:cNvPr id="3" name="Content Placeholder 2"/>
          <p:cNvSpPr>
            <a:spLocks noGrp="1"/>
          </p:cNvSpPr>
          <p:nvPr>
            <p:ph idx="1"/>
          </p:nvPr>
        </p:nvSpPr>
        <p:spPr>
          <a:xfrm>
            <a:off x="228600" y="1828800"/>
            <a:ext cx="8534400" cy="5029199"/>
          </a:xfrm>
        </p:spPr>
        <p:txBody>
          <a:bodyPr>
            <a:normAutofit/>
          </a:bodyPr>
          <a:lstStyle/>
          <a:p>
            <a:r>
              <a:rPr lang="en-US" sz="3600" dirty="0" smtClean="0"/>
              <a:t>To find the meaning of new words by themselves use  context clues. </a:t>
            </a:r>
          </a:p>
          <a:p>
            <a:pPr lvl="1">
              <a:buNone/>
            </a:pPr>
            <a:r>
              <a:rPr lang="en-US" sz="3600" dirty="0" smtClean="0"/>
              <a:t>   -Context clues are hints that help readers discover the meaning of unfamiliar words.</a:t>
            </a:r>
            <a:r>
              <a:rPr lang="en-US" dirty="0" smtClean="0"/>
              <a:t/>
            </a:r>
            <a:br>
              <a:rPr lang="en-US" dirty="0" smtClean="0"/>
            </a:br>
            <a:r>
              <a:rPr lang="en-US" dirty="0" smtClean="0"/>
              <a:t/>
            </a:r>
            <a:br>
              <a:rPr lang="en-US" dirty="0" smtClean="0"/>
            </a:br>
            <a:endParaRPr lang="en-US" dirty="0" smtClean="0"/>
          </a:p>
          <a:p>
            <a:pPr lvl="1">
              <a:buNone/>
            </a:pPr>
            <a:endParaRPr lang="en-US" sz="1200" dirty="0" smtClean="0"/>
          </a:p>
          <a:p>
            <a:pPr lvl="1">
              <a:buNone/>
            </a:pPr>
            <a:r>
              <a:rPr lang="en-US" sz="1200" dirty="0" smtClean="0"/>
              <a:t>Read more at Suite101: </a:t>
            </a:r>
            <a:r>
              <a:rPr lang="en-US" sz="1200" dirty="0" smtClean="0">
                <a:hlinkClick r:id="rId2"/>
              </a:rPr>
              <a:t>Context Clues Lesson Plan: Word Detectives Unlocking Word Meaning | Suite101.com</a:t>
            </a:r>
            <a:r>
              <a:rPr lang="en-US" sz="1200" dirty="0" smtClean="0"/>
              <a:t> </a:t>
            </a:r>
            <a:r>
              <a:rPr lang="en-US" sz="1200" dirty="0" smtClean="0">
                <a:hlinkClick r:id="rId2"/>
              </a:rPr>
              <a:t>http://suite101.com/article/context-clues-lesson-plan-a88326#ixzz26OnkRqAB</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Different Kinds of Context Clues </a:t>
            </a:r>
            <a:endParaRPr lang="en-US" dirty="0"/>
          </a:p>
        </p:txBody>
      </p:sp>
      <p:sp>
        <p:nvSpPr>
          <p:cNvPr id="3" name="Content Placeholder 2"/>
          <p:cNvSpPr>
            <a:spLocks noGrp="1"/>
          </p:cNvSpPr>
          <p:nvPr>
            <p:ph idx="1"/>
          </p:nvPr>
        </p:nvSpPr>
        <p:spPr>
          <a:xfrm>
            <a:off x="914400" y="1828800"/>
            <a:ext cx="7239000" cy="4800599"/>
          </a:xfrm>
        </p:spPr>
        <p:txBody>
          <a:bodyPr>
            <a:normAutofit/>
          </a:bodyPr>
          <a:lstStyle/>
          <a:p>
            <a:pPr>
              <a:buNone/>
            </a:pPr>
            <a:r>
              <a:rPr lang="en-US" sz="2400" dirty="0" smtClean="0"/>
              <a:t>Context clues are words that come before or after the new word and that there are several different kinds of context clues. </a:t>
            </a:r>
          </a:p>
          <a:p>
            <a:pPr>
              <a:buNone/>
            </a:pPr>
            <a:endParaRPr lang="en-US" sz="1100" dirty="0" smtClean="0"/>
          </a:p>
          <a:p>
            <a:pPr marL="2122488"/>
            <a:r>
              <a:rPr lang="en-US" sz="2400" dirty="0" smtClean="0"/>
              <a:t>Definition</a:t>
            </a:r>
          </a:p>
          <a:p>
            <a:pPr marL="2122488">
              <a:spcBef>
                <a:spcPts val="1200"/>
              </a:spcBef>
            </a:pPr>
            <a:r>
              <a:rPr lang="en-US" sz="2400" dirty="0" smtClean="0"/>
              <a:t>Synonym</a:t>
            </a:r>
          </a:p>
          <a:p>
            <a:pPr marL="2122488"/>
            <a:r>
              <a:rPr lang="en-US" sz="2400" dirty="0" smtClean="0"/>
              <a:t>Antonym</a:t>
            </a:r>
          </a:p>
          <a:p>
            <a:pPr marL="2122488"/>
            <a:r>
              <a:rPr lang="en-US" sz="2400" dirty="0" smtClean="0"/>
              <a:t>Example</a:t>
            </a:r>
          </a:p>
          <a:p>
            <a:pPr marL="2122488"/>
            <a:r>
              <a:rPr lang="en-US" sz="2400" dirty="0" smtClean="0"/>
              <a:t>Explanation</a:t>
            </a:r>
            <a:endParaRPr lang="en-US" sz="1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Horizontal)">
                                      <p:cBhvr>
                                        <p:cTn id="7" dur="2000"/>
                                        <p:tgtEl>
                                          <p:spTgt spid="3">
                                            <p:txEl>
                                              <p:pRg st="2" end="2"/>
                                            </p:txEl>
                                          </p:spTgt>
                                        </p:tgtEl>
                                      </p:cBhvr>
                                    </p:animEffect>
                                  </p:childTnLst>
                                </p:cTn>
                              </p:par>
                            </p:childTnLst>
                          </p:cTn>
                        </p:par>
                        <p:par>
                          <p:cTn id="8" fill="hold">
                            <p:stCondLst>
                              <p:cond delay="2000"/>
                            </p:stCondLst>
                            <p:childTnLst>
                              <p:par>
                                <p:cTn id="9" presetID="16" presetClass="entr" presetSubtype="2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inHorizontal)">
                                      <p:cBhvr>
                                        <p:cTn id="11" dur="500"/>
                                        <p:tgtEl>
                                          <p:spTgt spid="3">
                                            <p:txEl>
                                              <p:pRg st="3" end="3"/>
                                            </p:txEl>
                                          </p:spTgt>
                                        </p:tgtEl>
                                      </p:cBhvr>
                                    </p:animEffect>
                                  </p:childTnLst>
                                </p:cTn>
                              </p:par>
                            </p:childTnLst>
                          </p:cTn>
                        </p:par>
                        <p:par>
                          <p:cTn id="12" fill="hold">
                            <p:stCondLst>
                              <p:cond delay="2500"/>
                            </p:stCondLst>
                            <p:childTnLst>
                              <p:par>
                                <p:cTn id="13" presetID="16" presetClass="entr" presetSubtype="26"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Horizontal)">
                                      <p:cBhvr>
                                        <p:cTn id="15" dur="500"/>
                                        <p:tgtEl>
                                          <p:spTgt spid="3">
                                            <p:txEl>
                                              <p:pRg st="4" end="4"/>
                                            </p:txEl>
                                          </p:spTgt>
                                        </p:tgtEl>
                                      </p:cBhvr>
                                    </p:animEffect>
                                  </p:childTnLst>
                                </p:cTn>
                              </p:par>
                            </p:childTnLst>
                          </p:cTn>
                        </p:par>
                        <p:par>
                          <p:cTn id="16" fill="hold">
                            <p:stCondLst>
                              <p:cond delay="3000"/>
                            </p:stCondLst>
                            <p:childTnLst>
                              <p:par>
                                <p:cTn id="17" presetID="16" presetClass="entr" presetSubtype="26"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Horizontal)">
                                      <p:cBhvr>
                                        <p:cTn id="19" dur="500"/>
                                        <p:tgtEl>
                                          <p:spTgt spid="3">
                                            <p:txEl>
                                              <p:pRg st="5" end="5"/>
                                            </p:txEl>
                                          </p:spTgt>
                                        </p:tgtEl>
                                      </p:cBhvr>
                                    </p:animEffect>
                                  </p:childTnLst>
                                </p:cTn>
                              </p:par>
                            </p:childTnLst>
                          </p:cTn>
                        </p:par>
                        <p:par>
                          <p:cTn id="20" fill="hold">
                            <p:stCondLst>
                              <p:cond delay="3500"/>
                            </p:stCondLst>
                            <p:childTnLst>
                              <p:par>
                                <p:cTn id="21" presetID="16" presetClass="entr" presetSubtype="26"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Different Kinds of Context Clues </a:t>
            </a:r>
            <a:endParaRPr lang="en-US" dirty="0"/>
          </a:p>
        </p:txBody>
      </p:sp>
      <p:sp>
        <p:nvSpPr>
          <p:cNvPr id="3" name="Content Placeholder 2"/>
          <p:cNvSpPr>
            <a:spLocks noGrp="1"/>
          </p:cNvSpPr>
          <p:nvPr>
            <p:ph sz="half" idx="1"/>
          </p:nvPr>
        </p:nvSpPr>
        <p:spPr>
          <a:xfrm>
            <a:off x="609600" y="1676400"/>
            <a:ext cx="8001000" cy="5181600"/>
          </a:xfrm>
        </p:spPr>
        <p:txBody>
          <a:bodyPr>
            <a:normAutofit lnSpcReduction="10000"/>
          </a:bodyPr>
          <a:lstStyle/>
          <a:p>
            <a:pPr>
              <a:buNone/>
            </a:pPr>
            <a:r>
              <a:rPr lang="en-US" sz="2400" dirty="0" smtClean="0"/>
              <a:t>Context clues are words that come before or after the new word and that there are several different kinds of context clues. </a:t>
            </a:r>
          </a:p>
          <a:p>
            <a:pPr>
              <a:buNone/>
            </a:pPr>
            <a:endParaRPr lang="en-US" sz="1100" dirty="0" smtClean="0"/>
          </a:p>
          <a:p>
            <a:r>
              <a:rPr lang="en-US" sz="2400" dirty="0" smtClean="0"/>
              <a:t>Definition=</a:t>
            </a:r>
          </a:p>
          <a:p>
            <a:pPr>
              <a:spcBef>
                <a:spcPts val="1200"/>
              </a:spcBef>
            </a:pPr>
            <a:r>
              <a:rPr lang="en-US" sz="2400" dirty="0" smtClean="0"/>
              <a:t>Synonym=</a:t>
            </a:r>
          </a:p>
          <a:p>
            <a:pPr>
              <a:spcBef>
                <a:spcPts val="600"/>
              </a:spcBef>
            </a:pPr>
            <a:endParaRPr lang="en-US" sz="2400" dirty="0" smtClean="0"/>
          </a:p>
          <a:p>
            <a:r>
              <a:rPr lang="en-US" sz="2400" dirty="0" smtClean="0"/>
              <a:t>Antonym=</a:t>
            </a:r>
          </a:p>
          <a:p>
            <a:r>
              <a:rPr lang="en-US" sz="2400" dirty="0" smtClean="0"/>
              <a:t>Example=</a:t>
            </a:r>
          </a:p>
          <a:p>
            <a:r>
              <a:rPr lang="en-US" sz="2400" dirty="0" smtClean="0"/>
              <a:t>Explanation=</a:t>
            </a:r>
            <a:endParaRPr lang="en-US" sz="1400" dirty="0"/>
          </a:p>
        </p:txBody>
      </p:sp>
      <p:sp>
        <p:nvSpPr>
          <p:cNvPr id="4" name="Content Placeholder 3"/>
          <p:cNvSpPr>
            <a:spLocks noGrp="1"/>
          </p:cNvSpPr>
          <p:nvPr>
            <p:ph sz="half" idx="2"/>
          </p:nvPr>
        </p:nvSpPr>
        <p:spPr>
          <a:xfrm>
            <a:off x="3352800" y="3276600"/>
            <a:ext cx="5791200" cy="3048000"/>
          </a:xfrm>
        </p:spPr>
        <p:txBody>
          <a:bodyPr>
            <a:normAutofit lnSpcReduction="10000"/>
          </a:bodyPr>
          <a:lstStyle/>
          <a:p>
            <a:pPr>
              <a:buNone/>
            </a:pPr>
            <a:r>
              <a:rPr lang="en-US" sz="2400" dirty="0" smtClean="0"/>
              <a:t> A statement of the word’s meaning.</a:t>
            </a:r>
          </a:p>
          <a:p>
            <a:pPr>
              <a:buNone/>
            </a:pPr>
            <a:r>
              <a:rPr lang="en-US" sz="2400" dirty="0" smtClean="0"/>
              <a:t>A word having the same or nearly the same meaning.</a:t>
            </a:r>
          </a:p>
          <a:p>
            <a:pPr>
              <a:buNone/>
            </a:pPr>
            <a:r>
              <a:rPr lang="en-US" sz="2400" dirty="0" smtClean="0"/>
              <a:t>A word having the opposite meaning.</a:t>
            </a:r>
          </a:p>
          <a:p>
            <a:pPr>
              <a:buNone/>
            </a:pPr>
            <a:r>
              <a:rPr lang="en-US" sz="2400" dirty="0" smtClean="0"/>
              <a:t>Represents the word.</a:t>
            </a:r>
          </a:p>
          <a:p>
            <a:pPr>
              <a:buNone/>
            </a:pPr>
            <a:r>
              <a:rPr lang="en-US" sz="2400" dirty="0" smtClean="0"/>
              <a:t>A statement made to clarify word.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anim calcmode="lin" valueType="num">
                                      <p:cBhvr>
                                        <p:cTn id="22" dur="5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500"/>
                                        <p:tgtEl>
                                          <p:spTgt spid="4">
                                            <p:txEl>
                                              <p:pRg st="3" end="3"/>
                                            </p:txEl>
                                          </p:spTgt>
                                        </p:tgtEl>
                                      </p:cBhvr>
                                    </p:animEffect>
                                    <p:anim calcmode="lin" valueType="num">
                                      <p:cBhvr>
                                        <p:cTn id="29" dur="500" fill="hold"/>
                                        <p:tgtEl>
                                          <p:spTgt spid="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500"/>
                                        <p:tgtEl>
                                          <p:spTgt spid="4">
                                            <p:txEl>
                                              <p:pRg st="4" end="4"/>
                                            </p:txEl>
                                          </p:spTgt>
                                        </p:tgtEl>
                                      </p:cBhvr>
                                    </p:animEffect>
                                    <p:anim calcmode="lin" valueType="num">
                                      <p:cBhvr>
                                        <p:cTn id="36" dur="500" fill="hold"/>
                                        <p:tgtEl>
                                          <p:spTgt spid="4">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each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572000"/>
          </a:xfrm>
        </p:spPr>
        <p:txBody>
          <a:bodyPr>
            <a:noAutofit/>
          </a:bodyPr>
          <a:lstStyle/>
          <a:p>
            <a:pPr marL="457200" indent="-457200">
              <a:buFont typeface="+mj-lt"/>
              <a:buAutoNum type="arabicPeriod"/>
            </a:pPr>
            <a:r>
              <a:rPr lang="en-US" sz="2200" dirty="0" smtClean="0"/>
              <a:t>The </a:t>
            </a:r>
            <a:r>
              <a:rPr lang="en-US" sz="2200" i="1" dirty="0" smtClean="0"/>
              <a:t>joey,</a:t>
            </a:r>
            <a:r>
              <a:rPr lang="en-US" sz="2200" dirty="0" smtClean="0"/>
              <a:t> which is a baby kangaroo, peeked out of his mother's pocket. </a:t>
            </a:r>
          </a:p>
          <a:p>
            <a:pPr marL="457200" indent="-457200">
              <a:buFont typeface="+mj-lt"/>
              <a:buAutoNum type="arabicPeriod"/>
            </a:pPr>
            <a:r>
              <a:rPr lang="en-US" sz="2200" dirty="0" smtClean="0"/>
              <a:t>The beach was covered with </a:t>
            </a:r>
            <a:r>
              <a:rPr lang="en-US" sz="2200" i="1" dirty="0" smtClean="0"/>
              <a:t>debris </a:t>
            </a:r>
            <a:r>
              <a:rPr lang="en-US" sz="2200" dirty="0" smtClean="0"/>
              <a:t>like paper and cans, and the children picked up all the trash. </a:t>
            </a:r>
          </a:p>
          <a:p>
            <a:pPr marL="457200" indent="-457200">
              <a:buFont typeface="+mj-lt"/>
              <a:buAutoNum type="arabicPeriod"/>
            </a:pPr>
            <a:r>
              <a:rPr lang="en-US" sz="2200" dirty="0" smtClean="0"/>
              <a:t>The </a:t>
            </a:r>
            <a:r>
              <a:rPr lang="en-US" sz="2200" i="1" dirty="0" smtClean="0"/>
              <a:t>ancient </a:t>
            </a:r>
            <a:r>
              <a:rPr lang="en-US" sz="2200" dirty="0" smtClean="0"/>
              <a:t>dress looked like new after she washed it. </a:t>
            </a:r>
          </a:p>
          <a:p>
            <a:pPr marL="457200" indent="-457200">
              <a:buFont typeface="+mj-lt"/>
              <a:buAutoNum type="arabicPeriod"/>
            </a:pPr>
            <a:r>
              <a:rPr lang="en-US" sz="2200" dirty="0" smtClean="0"/>
              <a:t>Every day he brought a </a:t>
            </a:r>
            <a:r>
              <a:rPr lang="en-US" sz="2200" i="1" dirty="0" smtClean="0"/>
              <a:t>delectable,</a:t>
            </a:r>
            <a:r>
              <a:rPr lang="en-US" sz="2200" dirty="0" smtClean="0"/>
              <a:t> delicious, wonderful, yummy lunch to school. </a:t>
            </a:r>
          </a:p>
          <a:p>
            <a:pPr marL="457200" indent="-457200">
              <a:buFont typeface="+mj-lt"/>
              <a:buAutoNum type="arabicPeriod"/>
            </a:pPr>
            <a:r>
              <a:rPr lang="en-US" sz="2200" dirty="0" smtClean="0"/>
              <a:t>My mother used to </a:t>
            </a:r>
            <a:r>
              <a:rPr lang="en-US" sz="2200" i="1" dirty="0" smtClean="0"/>
              <a:t>pull </a:t>
            </a:r>
            <a:r>
              <a:rPr lang="en-US" sz="2200" dirty="0" smtClean="0"/>
              <a:t>across the bay to catch flounder. Pull is a word that is sometimes used to mean row. </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the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572000"/>
          </a:xfrm>
        </p:spPr>
        <p:txBody>
          <a:bodyPr>
            <a:noAutofit/>
          </a:bodyPr>
          <a:lstStyle/>
          <a:p>
            <a:pPr marL="457200" indent="-457200">
              <a:buFont typeface="+mj-lt"/>
              <a:buAutoNum type="arabicPeriod"/>
            </a:pPr>
            <a:r>
              <a:rPr lang="en-US" sz="2200" dirty="0" smtClean="0"/>
              <a:t>The </a:t>
            </a:r>
            <a:r>
              <a:rPr lang="en-US" sz="2200" i="1" dirty="0" smtClean="0"/>
              <a:t>joey,</a:t>
            </a:r>
            <a:r>
              <a:rPr lang="en-US" sz="2200" dirty="0" smtClean="0"/>
              <a:t> which is a baby kangaroo, peeked out of his mother's pocket. </a:t>
            </a:r>
          </a:p>
          <a:p>
            <a:pPr marL="457200" indent="-457200" algn="ctr">
              <a:buNone/>
            </a:pPr>
            <a:r>
              <a:rPr lang="en-US" sz="2200" dirty="0" smtClean="0"/>
              <a:t>Is this sentence using a/an:</a:t>
            </a:r>
          </a:p>
          <a:p>
            <a:pPr marL="457200" indent="-457200" algn="ctr">
              <a:spcBef>
                <a:spcPts val="600"/>
              </a:spcBef>
              <a:buNone/>
            </a:pPr>
            <a:r>
              <a:rPr lang="en-US" sz="3200" b="1" dirty="0" smtClean="0"/>
              <a:t> Example</a:t>
            </a:r>
          </a:p>
          <a:p>
            <a:pPr marL="457200" indent="-457200" algn="ctr">
              <a:spcBef>
                <a:spcPts val="600"/>
              </a:spcBef>
              <a:buNone/>
            </a:pPr>
            <a:r>
              <a:rPr lang="en-US" sz="3200" b="1" dirty="0" smtClean="0"/>
              <a:t>Synonym</a:t>
            </a:r>
          </a:p>
          <a:p>
            <a:pPr marL="457200" indent="-457200" algn="ctr">
              <a:spcBef>
                <a:spcPts val="600"/>
              </a:spcBef>
              <a:buNone/>
            </a:pPr>
            <a:r>
              <a:rPr lang="en-US" sz="3200" b="1" dirty="0" smtClean="0"/>
              <a:t>Antonym</a:t>
            </a:r>
          </a:p>
          <a:p>
            <a:pPr marL="457200" indent="-457200" algn="ctr">
              <a:spcBef>
                <a:spcPts val="600"/>
              </a:spcBef>
              <a:buNone/>
            </a:pPr>
            <a:r>
              <a:rPr lang="en-US" sz="3200" b="1" dirty="0" smtClean="0"/>
              <a:t>Definition</a:t>
            </a:r>
          </a:p>
          <a:p>
            <a:pPr marL="457200" indent="-457200" algn="ctr">
              <a:spcBef>
                <a:spcPts val="600"/>
              </a:spcBef>
              <a:buNone/>
            </a:pPr>
            <a:r>
              <a:rPr lang="en-US" sz="3200" b="1" dirty="0" smtClean="0"/>
              <a:t>Explanation</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6">
                                            <p:txEl>
                                              <p:pRg st="5" end="5"/>
                                            </p:txEl>
                                          </p:spTgt>
                                        </p:tgtEl>
                                        <p:attrNameLst>
                                          <p:attrName>style.color</p:attrName>
                                        </p:attrNameLst>
                                      </p:cBhvr>
                                      <p:to>
                                        <p:clrVal>
                                          <a:schemeClr val="accent2"/>
                                        </p:clrVal>
                                      </p:to>
                                    </p:set>
                                    <p:set>
                                      <p:cBhvr>
                                        <p:cTn id="7" dur="500" fill="hold"/>
                                        <p:tgtEl>
                                          <p:spTgt spid="6">
                                            <p:txEl>
                                              <p:pRg st="5" end="5"/>
                                            </p:txEl>
                                          </p:spTgt>
                                        </p:tgtEl>
                                        <p:attrNameLst>
                                          <p:attrName>fillcolor</p:attrName>
                                        </p:attrNameLst>
                                      </p:cBhvr>
                                      <p:to>
                                        <p:clrVal>
                                          <a:schemeClr val="accent2"/>
                                        </p:clrVal>
                                      </p:to>
                                    </p:set>
                                    <p:set>
                                      <p:cBhvr>
                                        <p:cTn id="8" dur="500" fill="hold"/>
                                        <p:tgtEl>
                                          <p:spTgt spid="6">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the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572000"/>
          </a:xfrm>
        </p:spPr>
        <p:txBody>
          <a:bodyPr>
            <a:noAutofit/>
          </a:bodyPr>
          <a:lstStyle/>
          <a:p>
            <a:pPr marL="457200" indent="-457200">
              <a:buFont typeface="+mj-lt"/>
              <a:buAutoNum type="arabicPeriod" startAt="2"/>
            </a:pPr>
            <a:r>
              <a:rPr lang="en-US" sz="2200" dirty="0" smtClean="0"/>
              <a:t>The beach was covered with </a:t>
            </a:r>
            <a:r>
              <a:rPr lang="en-US" sz="2200" i="1" dirty="0" smtClean="0"/>
              <a:t>debris </a:t>
            </a:r>
            <a:r>
              <a:rPr lang="en-US" sz="2200" dirty="0" smtClean="0"/>
              <a:t>like paper and cans, and the children picked up all the trash. </a:t>
            </a:r>
          </a:p>
          <a:p>
            <a:pPr marL="457200" indent="-457200" algn="ctr">
              <a:buNone/>
            </a:pPr>
            <a:r>
              <a:rPr lang="en-US" sz="1800" dirty="0" smtClean="0"/>
              <a:t>Is this sentence using a/an:</a:t>
            </a:r>
          </a:p>
          <a:p>
            <a:pPr marL="457200" indent="-457200" algn="ctr">
              <a:spcBef>
                <a:spcPts val="600"/>
              </a:spcBef>
              <a:buNone/>
            </a:pPr>
            <a:r>
              <a:rPr lang="en-US" sz="2400" b="1" dirty="0" smtClean="0"/>
              <a:t> </a:t>
            </a:r>
            <a:r>
              <a:rPr lang="en-US" sz="3200" b="1" dirty="0" smtClean="0"/>
              <a:t>Example</a:t>
            </a:r>
          </a:p>
          <a:p>
            <a:pPr marL="457200" indent="-457200" algn="ctr">
              <a:spcBef>
                <a:spcPts val="600"/>
              </a:spcBef>
              <a:buNone/>
            </a:pPr>
            <a:r>
              <a:rPr lang="en-US" sz="3200" b="1" dirty="0" smtClean="0"/>
              <a:t>Synonym</a:t>
            </a:r>
          </a:p>
          <a:p>
            <a:pPr marL="457200" indent="-457200" algn="ctr">
              <a:spcBef>
                <a:spcPts val="600"/>
              </a:spcBef>
              <a:buNone/>
            </a:pPr>
            <a:r>
              <a:rPr lang="en-US" sz="3200" b="1" dirty="0" smtClean="0"/>
              <a:t>Antonym</a:t>
            </a:r>
          </a:p>
          <a:p>
            <a:pPr marL="457200" indent="-457200" algn="ctr">
              <a:spcBef>
                <a:spcPts val="600"/>
              </a:spcBef>
              <a:buNone/>
            </a:pPr>
            <a:r>
              <a:rPr lang="en-US" sz="3200" b="1" dirty="0" smtClean="0"/>
              <a:t>Definition</a:t>
            </a:r>
          </a:p>
          <a:p>
            <a:pPr marL="457200" indent="-457200" algn="ctr">
              <a:spcBef>
                <a:spcPts val="600"/>
              </a:spcBef>
              <a:buNone/>
            </a:pPr>
            <a:r>
              <a:rPr lang="en-US" sz="3200" b="1" dirty="0" smtClean="0"/>
              <a:t>Explanation</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mph" presetSubtype="0" nodeType="clickEffect">
                                  <p:stCondLst>
                                    <p:cond delay="0"/>
                                  </p:stCondLst>
                                  <p:childTnLst>
                                    <p:set>
                                      <p:cBhvr override="childStyle">
                                        <p:cTn id="6" dur="500" fill="hold"/>
                                        <p:tgtEl>
                                          <p:spTgt spid="6">
                                            <p:txEl>
                                              <p:pRg st="3" end="3"/>
                                            </p:txEl>
                                          </p:spTgt>
                                        </p:tgtEl>
                                        <p:attrNameLst>
                                          <p:attrName>style.color</p:attrName>
                                        </p:attrNameLst>
                                      </p:cBhvr>
                                      <p:to>
                                        <p:clrVal>
                                          <a:schemeClr val="accent2"/>
                                        </p:clrVal>
                                      </p:to>
                                    </p:set>
                                    <p:set>
                                      <p:cBhvr override="childStyle">
                                        <p:cTn id="7" dur="500" fill="hold"/>
                                        <p:tgtEl>
                                          <p:spTgt spid="6">
                                            <p:txEl>
                                              <p:pRg st="3" end="3"/>
                                            </p:txEl>
                                          </p:spTgt>
                                        </p:tgtEl>
                                        <p:attrNameLst>
                                          <p:attrName>style.fontStyle</p:attrName>
                                        </p:attrNameLst>
                                      </p:cBhvr>
                                      <p:to>
                                        <p:strVal val="italic"/>
                                      </p:to>
                                    </p:set>
                                    <p:set>
                                      <p:cBhvr>
                                        <p:cTn id="8" dur="500" fill="hold"/>
                                        <p:tgtEl>
                                          <p:spTgt spid="6">
                                            <p:txEl>
                                              <p:pRg st="3" end="3"/>
                                            </p:txEl>
                                          </p:spTgt>
                                        </p:tgtEl>
                                        <p:attrNameLst>
                                          <p:attrName>style.fontWeight</p:attrName>
                                        </p:attrNameLst>
                                      </p:cBhvr>
                                      <p:to>
                                        <p:strVal val="bold"/>
                                      </p:to>
                                    </p:set>
                                    <p:set>
                                      <p:cBhvr>
                                        <p:cTn id="9" dur="500" fill="hold"/>
                                        <p:tgtEl>
                                          <p:spTgt spid="6">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88259"/>
            <a:ext cx="8458199" cy="1564341"/>
          </a:xfrm>
        </p:spPr>
        <p:style>
          <a:lnRef idx="2">
            <a:schemeClr val="accent6"/>
          </a:lnRef>
          <a:fillRef idx="1">
            <a:schemeClr val="lt1"/>
          </a:fillRef>
          <a:effectRef idx="0">
            <a:schemeClr val="accent6"/>
          </a:effectRef>
          <a:fontRef idx="minor">
            <a:schemeClr val="dk1"/>
          </a:fontRef>
        </p:style>
        <p:txBody>
          <a:bodyPr/>
          <a:lstStyle/>
          <a:p>
            <a:pPr algn="ct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Identify the meaning of the new word and tell which kind of context clue the author used to unlock the word’s meaning</a:t>
            </a:r>
            <a:endParaRPr lang="en-US"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Content Placeholder 5"/>
          <p:cNvSpPr>
            <a:spLocks noGrp="1"/>
          </p:cNvSpPr>
          <p:nvPr>
            <p:ph idx="1"/>
          </p:nvPr>
        </p:nvSpPr>
        <p:spPr>
          <a:xfrm>
            <a:off x="457200" y="2057400"/>
            <a:ext cx="8305800" cy="4572000"/>
          </a:xfrm>
        </p:spPr>
        <p:txBody>
          <a:bodyPr>
            <a:noAutofit/>
          </a:bodyPr>
          <a:lstStyle/>
          <a:p>
            <a:pPr marL="457200" indent="-457200">
              <a:buFont typeface="+mj-lt"/>
              <a:buAutoNum type="arabicPeriod" startAt="3"/>
            </a:pPr>
            <a:r>
              <a:rPr lang="en-US" sz="2200" dirty="0" smtClean="0"/>
              <a:t>The </a:t>
            </a:r>
            <a:r>
              <a:rPr lang="en-US" sz="2200" i="1" dirty="0" smtClean="0"/>
              <a:t>ancient </a:t>
            </a:r>
            <a:r>
              <a:rPr lang="en-US" sz="2200" dirty="0" smtClean="0"/>
              <a:t>dress looked like new after she washed it.</a:t>
            </a:r>
          </a:p>
          <a:p>
            <a:pPr marL="457200" indent="-457200" algn="ctr">
              <a:buNone/>
            </a:pPr>
            <a:r>
              <a:rPr lang="en-US" sz="2200" dirty="0" smtClean="0"/>
              <a:t> </a:t>
            </a:r>
            <a:r>
              <a:rPr lang="en-US" sz="1800" dirty="0" smtClean="0"/>
              <a:t>Is this sentence using a/an:</a:t>
            </a:r>
          </a:p>
          <a:p>
            <a:pPr marL="457200" indent="-457200" algn="ctr">
              <a:spcBef>
                <a:spcPts val="600"/>
              </a:spcBef>
              <a:buNone/>
            </a:pPr>
            <a:r>
              <a:rPr lang="en-US" sz="2400" b="1" dirty="0" smtClean="0"/>
              <a:t> </a:t>
            </a:r>
            <a:r>
              <a:rPr lang="en-US" sz="3200" b="1" dirty="0" smtClean="0"/>
              <a:t>Example</a:t>
            </a:r>
          </a:p>
          <a:p>
            <a:pPr marL="457200" indent="-457200" algn="ctr">
              <a:spcBef>
                <a:spcPts val="600"/>
              </a:spcBef>
              <a:buNone/>
            </a:pPr>
            <a:r>
              <a:rPr lang="en-US" sz="3200" b="1" dirty="0" smtClean="0"/>
              <a:t>Synonym</a:t>
            </a:r>
          </a:p>
          <a:p>
            <a:pPr marL="457200" indent="-457200" algn="ctr">
              <a:spcBef>
                <a:spcPts val="600"/>
              </a:spcBef>
              <a:buNone/>
            </a:pPr>
            <a:r>
              <a:rPr lang="en-US" sz="3200" b="1" dirty="0" smtClean="0"/>
              <a:t>Antonym</a:t>
            </a:r>
          </a:p>
          <a:p>
            <a:pPr marL="457200" indent="-457200" algn="ctr">
              <a:spcBef>
                <a:spcPts val="600"/>
              </a:spcBef>
              <a:buNone/>
            </a:pPr>
            <a:r>
              <a:rPr lang="en-US" sz="3200" b="1" dirty="0" smtClean="0"/>
              <a:t>Definition</a:t>
            </a:r>
          </a:p>
          <a:p>
            <a:pPr marL="457200" indent="-457200" algn="ctr">
              <a:spcBef>
                <a:spcPts val="600"/>
              </a:spcBef>
              <a:buNone/>
            </a:pPr>
            <a:r>
              <a:rPr lang="en-US" sz="3200" b="1" dirty="0" smtClean="0"/>
              <a:t>Explanation</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p:cBhvr override="childStyle">
                                        <p:cTn id="6" dur="100" fill="hold"/>
                                        <p:tgtEl>
                                          <p:spTgt spid="6">
                                            <p:txEl>
                                              <p:pRg st="4" end="4"/>
                                            </p:txEl>
                                          </p:spTgt>
                                        </p:tgtEl>
                                        <p:attrNameLst>
                                          <p:attrName>style.color</p:attrName>
                                        </p:attrNameLst>
                                      </p:cBhvr>
                                      <p:to>
                                        <a:schemeClr val="accent2"/>
                                      </p:to>
                                    </p:animClr>
                                    <p:animClr clrSpc="rgb">
                                      <p:cBhvr>
                                        <p:cTn id="7" dur="100" fill="hold"/>
                                        <p:tgtEl>
                                          <p:spTgt spid="6">
                                            <p:txEl>
                                              <p:pRg st="4" end="4"/>
                                            </p:txEl>
                                          </p:spTgt>
                                        </p:tgtEl>
                                        <p:attrNameLst>
                                          <p:attrName>fillcolor</p:attrName>
                                        </p:attrNameLst>
                                      </p:cBhvr>
                                      <p:to>
                                        <a:schemeClr val="accent2"/>
                                      </p:to>
                                    </p:animClr>
                                    <p:set>
                                      <p:cBhvr>
                                        <p:cTn id="8" dur="100" fill="hold"/>
                                        <p:tgtEl>
                                          <p:spTgt spid="6">
                                            <p:txEl>
                                              <p:pRg st="4" end="4"/>
                                            </p:txEl>
                                          </p:spTgt>
                                        </p:tgtEl>
                                        <p:attrNameLst>
                                          <p:attrName>fill.type</p:attrName>
                                        </p:attrNameLst>
                                      </p:cBhvr>
                                      <p:to>
                                        <p:strVal val="solid"/>
                                      </p:to>
                                    </p:set>
                                    <p:set>
                                      <p:cBhvr>
                                        <p:cTn id="9" dur="100" fill="hold"/>
                                        <p:tgtEl>
                                          <p:spTgt spid="6">
                                            <p:txEl>
                                              <p:pRg st="4" end="4"/>
                                            </p:txEl>
                                          </p:spTgt>
                                        </p:tgtEl>
                                        <p:attrNameLst>
                                          <p:attrName>fill.on</p:attrName>
                                        </p:attrNameLst>
                                      </p:cBhvr>
                                      <p:to>
                                        <p:strVal val="true"/>
                                      </p:to>
                                    </p:set>
                                    <p:animRot by="120000">
                                      <p:cBhvr>
                                        <p:cTn id="10" dur="100" fill="hold">
                                          <p:stCondLst>
                                            <p:cond delay="0"/>
                                          </p:stCondLst>
                                        </p:cTn>
                                        <p:tgtEl>
                                          <p:spTgt spid="6">
                                            <p:txEl>
                                              <p:pRg st="4" end="4"/>
                                            </p:txEl>
                                          </p:spTgt>
                                        </p:tgtEl>
                                        <p:attrNameLst>
                                          <p:attrName>r</p:attrName>
                                        </p:attrNameLst>
                                      </p:cBhvr>
                                    </p:animRot>
                                    <p:animRot by="-240000">
                                      <p:cBhvr>
                                        <p:cTn id="11" dur="200" fill="hold">
                                          <p:stCondLst>
                                            <p:cond delay="200"/>
                                          </p:stCondLst>
                                        </p:cTn>
                                        <p:tgtEl>
                                          <p:spTgt spid="6">
                                            <p:txEl>
                                              <p:pRg st="4" end="4"/>
                                            </p:txEl>
                                          </p:spTgt>
                                        </p:tgtEl>
                                        <p:attrNameLst>
                                          <p:attrName>r</p:attrName>
                                        </p:attrNameLst>
                                      </p:cBhvr>
                                    </p:animRot>
                                    <p:animRot by="240000">
                                      <p:cBhvr>
                                        <p:cTn id="12" dur="200" fill="hold">
                                          <p:stCondLst>
                                            <p:cond delay="400"/>
                                          </p:stCondLst>
                                        </p:cTn>
                                        <p:tgtEl>
                                          <p:spTgt spid="6">
                                            <p:txEl>
                                              <p:pRg st="4" end="4"/>
                                            </p:txEl>
                                          </p:spTgt>
                                        </p:tgtEl>
                                        <p:attrNameLst>
                                          <p:attrName>r</p:attrName>
                                        </p:attrNameLst>
                                      </p:cBhvr>
                                    </p:animRot>
                                    <p:animRot by="-240000">
                                      <p:cBhvr>
                                        <p:cTn id="13" dur="200" fill="hold">
                                          <p:stCondLst>
                                            <p:cond delay="600"/>
                                          </p:stCondLst>
                                        </p:cTn>
                                        <p:tgtEl>
                                          <p:spTgt spid="6">
                                            <p:txEl>
                                              <p:pRg st="4" end="4"/>
                                            </p:txEl>
                                          </p:spTgt>
                                        </p:tgtEl>
                                        <p:attrNameLst>
                                          <p:attrName>r</p:attrName>
                                        </p:attrNameLst>
                                      </p:cBhvr>
                                    </p:animRot>
                                    <p:animRot by="120000">
                                      <p:cBhvr>
                                        <p:cTn id="14" dur="200" fill="hold">
                                          <p:stCondLst>
                                            <p:cond delay="800"/>
                                          </p:stCondLst>
                                        </p:cTn>
                                        <p:tgtEl>
                                          <p:spTgt spid="6">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esh">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Fresh</Template>
  <TotalTime>1232</TotalTime>
  <Words>808</Words>
  <Application>Microsoft Office PowerPoint</Application>
  <PresentationFormat>On-screen Show (4:3)</PresentationFormat>
  <Paragraphs>98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Fresh</vt:lpstr>
      <vt:lpstr>Encountering Unfamiliar Words</vt:lpstr>
      <vt:lpstr>Hints About Meanings of New Words</vt:lpstr>
      <vt:lpstr>Hints About Meanings of New Words</vt:lpstr>
      <vt:lpstr>Different Kinds of Context Clues </vt:lpstr>
      <vt:lpstr>Different Kinds of Context Clues </vt:lpstr>
      <vt:lpstr>Identify the meaning of each new word and tell which kind of context clue the author used to unlock the word’s meaning</vt:lpstr>
      <vt:lpstr>Identify the meaning of the new word and tell which kind of context clue the author used to unlock the word’s meaning</vt:lpstr>
      <vt:lpstr>Identify the meaning of the new word and tell which kind of context clue the author used to unlock the word’s meaning</vt:lpstr>
      <vt:lpstr>Identify the meaning of the new word and tell which kind of context clue the author used to unlock the word’s meaning</vt:lpstr>
      <vt:lpstr>Identify the meaning of the new word and tell which kind of context clue the author used to unlock the word’s meaning</vt:lpstr>
      <vt:lpstr>Identify the meaning of the new word and tell which kind of context clue the author used to unlock the word’s meaning</vt:lpstr>
      <vt:lpstr>Identify the meaning of each new word and tell which kind of context clue the author used to unlock the word’s meaning</vt:lpstr>
      <vt:lpstr> When readers have to stop reading to ask the teacher for word meaning or use the dictionary, the flow of reading comprehension is interrupted and sometimes lost. When you learn to skip over words that are not important and to figure out words on their own using context clues, you are better able to comprehend what you are reading.</vt:lpstr>
      <vt:lpstr>In the early 1600s, a dangerous trip across the Atlantic Ocean was a daunting idea. The Europeans, who would someday be known as the Pilgrims, must have been a very determined and brave group of settlers.</vt:lpstr>
      <vt:lpstr>It is difficult to sustain a smile when your whole world is falling apart.   </vt:lpstr>
      <vt:lpstr>Time to 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Encountering Unfamiliar Words</dc:title>
  <dc:creator>rvaughn</dc:creator>
  <cp:lastModifiedBy>robbie.vaughn</cp:lastModifiedBy>
  <cp:revision>22</cp:revision>
  <dcterms:created xsi:type="dcterms:W3CDTF">2012-09-14T00:13:20Z</dcterms:created>
  <dcterms:modified xsi:type="dcterms:W3CDTF">2014-01-29T15:51:13Z</dcterms:modified>
</cp:coreProperties>
</file>