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
  </p:notesMasterIdLst>
  <p:handoutMasterIdLst>
    <p:handoutMasterId r:id="rId11"/>
  </p:handoutMasterIdLst>
  <p:sldIdLst>
    <p:sldId id="271" r:id="rId2"/>
    <p:sldId id="273" r:id="rId3"/>
    <p:sldId id="274" r:id="rId4"/>
    <p:sldId id="275" r:id="rId5"/>
    <p:sldId id="276" r:id="rId6"/>
    <p:sldId id="277" r:id="rId7"/>
    <p:sldId id="278" r:id="rId8"/>
    <p:sldId id="279" r:id="rId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FFCC"/>
    <a:srgbClr val="66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76" autoAdjust="0"/>
  </p:normalViewPr>
  <p:slideViewPr>
    <p:cSldViewPr>
      <p:cViewPr varScale="1">
        <p:scale>
          <a:sx n="47" d="100"/>
          <a:sy n="47" d="100"/>
        </p:scale>
        <p:origin x="-1238" y="-8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06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06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06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161F1FD-1B66-42D8-8C49-784D2A7A9C8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355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FE77516-3F8C-41D3-A7A1-583490A3197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4BFD8F-47A0-451C-B9A4-2E19A8F20D7F}" type="slidenum">
              <a:rPr lang="en-US"/>
              <a:pPr/>
              <a:t>2</a:t>
            </a:fld>
            <a:endParaRPr lang="en-US"/>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a:xfrm>
            <a:off x="914400" y="4343400"/>
            <a:ext cx="5029200" cy="4114800"/>
          </a:xfrm>
        </p:spPr>
        <p:txBody>
          <a:bodyPr/>
          <a:lstStyle/>
          <a:p>
            <a:r>
              <a:rPr lang="en-US" b="1"/>
              <a:t>Exposition:</a:t>
            </a:r>
            <a:r>
              <a:rPr lang="en-US"/>
              <a:t> The mood and conditions existing at the beginning of the story. The setting is identified. The main characters with their positions, circumstances and relationships to one another are established. The exciting force or initial conflict is introduced. Sometimes called the “Narrative HOOK” this begins the conflict that continues throughout the story.</a:t>
            </a:r>
          </a:p>
          <a:p>
            <a:r>
              <a:rPr lang="en-US" b="1"/>
              <a:t>Rising Action:</a:t>
            </a:r>
            <a:r>
              <a:rPr lang="en-US"/>
              <a:t> The series of events, conflicts, and crises in the story that lead up to the climax, providing the progressive intensity, and complicate the conflict.</a:t>
            </a:r>
          </a:p>
          <a:p>
            <a:r>
              <a:rPr lang="en-US" b="1"/>
              <a:t>Climax: </a:t>
            </a:r>
            <a:r>
              <a:rPr lang="en-US"/>
              <a:t>The turning point of the story. A crucial event takes place and from this point forward, the protagonist moves toward his inevitable end. The event may be either an action or a mental decision that the protagonist makes.</a:t>
            </a:r>
          </a:p>
          <a:p>
            <a:r>
              <a:rPr lang="en-US" b="1"/>
              <a:t>Falling Action: </a:t>
            </a:r>
            <a:r>
              <a:rPr lang="en-US"/>
              <a:t>The events occurring from the time of the climax to the end of the story. The main character may encounter more conflicts in this part of the story, but the end is inevitable.</a:t>
            </a:r>
          </a:p>
          <a:p>
            <a:r>
              <a:rPr lang="en-US" b="1"/>
              <a:t>Resolution/Denouement: </a:t>
            </a:r>
            <a:r>
              <a:rPr lang="en-US"/>
              <a:t>The tying up of loose ends and all of the threads in the story. The conclusion. The hero character either emerges triumphant or is defeated at this point.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2495E4E-C3DD-4361-9FCE-B77F84B6A1E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31D10E-46A1-4936-8D82-0B004727056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20EECD-9C47-48C5-AB15-8DAAB741881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3678CCB-B53D-4B7B-9738-0BCF3847B0E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D4152A-F60E-4437-B738-3C4054ADF06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08385D-832D-4DD6-B9DA-BBA1E4DBF22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F0FF5A6-AFBD-44C6-BDD2-1E91D41A51D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AEA037F-6116-4B9E-899B-D146725333E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0EAD7B0-2F83-4023-8DF4-EDF3E2645EC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FD80A2F-758C-46F5-A1D7-02E529E76C5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234568-72DE-4219-AA8F-86B1E0A8A97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D0A90BC-5A89-496A-98BA-231756296C2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34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634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634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325DAA3-3D46-4430-97B5-BEFDAF69327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6.bin"/><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5" name="Object 5"/>
          <p:cNvGraphicFramePr>
            <a:graphicFrameLocks noChangeAspect="1"/>
          </p:cNvGraphicFramePr>
          <p:nvPr/>
        </p:nvGraphicFramePr>
        <p:xfrm>
          <a:off x="1417638" y="1311275"/>
          <a:ext cx="6348412" cy="3530600"/>
        </p:xfrm>
        <a:graphic>
          <a:graphicData uri="http://schemas.openxmlformats.org/presentationml/2006/ole">
            <p:oleObj spid="_x0000_s20485" name="Image" r:id="rId3" imgW="6349206" imgH="3530159" progId="Photoshop.Image.6">
              <p:embed/>
            </p:oleObj>
          </a:graphicData>
        </a:graphic>
      </p:graphicFrame>
      <p:sp>
        <p:nvSpPr>
          <p:cNvPr id="20482" name="Rectangle 2"/>
          <p:cNvSpPr>
            <a:spLocks noGrp="1" noChangeArrowheads="1"/>
          </p:cNvSpPr>
          <p:nvPr>
            <p:ph type="title"/>
          </p:nvPr>
        </p:nvSpPr>
        <p:spPr>
          <a:xfrm>
            <a:off x="685800" y="381000"/>
            <a:ext cx="7772400" cy="1143000"/>
          </a:xfrm>
        </p:spPr>
        <p:txBody>
          <a:bodyPr/>
          <a:lstStyle/>
          <a:p>
            <a:r>
              <a:rPr lang="en-US">
                <a:solidFill>
                  <a:srgbClr val="6600CC"/>
                </a:solidFill>
              </a:rPr>
              <a:t>Plot</a:t>
            </a:r>
          </a:p>
        </p:txBody>
      </p:sp>
      <p:sp>
        <p:nvSpPr>
          <p:cNvPr id="20484" name="Text Box 4"/>
          <p:cNvSpPr txBox="1">
            <a:spLocks noChangeArrowheads="1"/>
          </p:cNvSpPr>
          <p:nvPr/>
        </p:nvSpPr>
        <p:spPr bwMode="auto">
          <a:xfrm>
            <a:off x="838200" y="4832350"/>
            <a:ext cx="7924800" cy="1187450"/>
          </a:xfrm>
          <a:prstGeom prst="rect">
            <a:avLst/>
          </a:prstGeom>
          <a:noFill/>
          <a:ln w="9525">
            <a:noFill/>
            <a:miter lim="800000"/>
            <a:headEnd/>
            <a:tailEnd/>
          </a:ln>
          <a:effectLst/>
        </p:spPr>
        <p:txBody>
          <a:bodyPr>
            <a:spAutoFit/>
          </a:bodyPr>
          <a:lstStyle/>
          <a:p>
            <a:pPr>
              <a:spcBef>
                <a:spcPct val="50000"/>
              </a:spcBef>
            </a:pPr>
            <a:r>
              <a:rPr lang="en-US">
                <a:cs typeface="Arial" charset="0"/>
              </a:rPr>
              <a:t>Plot is the literary element that describes the structure of a story. </a:t>
            </a:r>
            <a:r>
              <a:rPr lang="en-US"/>
              <a:t>It shows arrangement of events and actions within a story.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685800" y="457200"/>
          <a:ext cx="7696200" cy="6156325"/>
        </p:xfrm>
        <a:graphic>
          <a:graphicData uri="http://schemas.openxmlformats.org/presentationml/2006/ole">
            <p:oleObj spid="_x0000_s22530" name="Image" r:id="rId4" imgW="12698413" imgH="10158730" progId="Photoshop.Image.6">
              <p:embed/>
            </p:oleObj>
          </a:graphicData>
        </a:graphic>
      </p:graphicFrame>
      <p:sp>
        <p:nvSpPr>
          <p:cNvPr id="22532" name="Text Box 4"/>
          <p:cNvSpPr txBox="1">
            <a:spLocks noChangeArrowheads="1"/>
          </p:cNvSpPr>
          <p:nvPr/>
        </p:nvSpPr>
        <p:spPr bwMode="auto">
          <a:xfrm>
            <a:off x="381000" y="5257800"/>
            <a:ext cx="4343400" cy="701675"/>
          </a:xfrm>
          <a:prstGeom prst="rect">
            <a:avLst/>
          </a:prstGeom>
          <a:noFill/>
          <a:ln w="9525">
            <a:noFill/>
            <a:miter lim="800000"/>
            <a:headEnd/>
            <a:tailEnd/>
          </a:ln>
          <a:effectLst/>
        </p:spPr>
        <p:txBody>
          <a:bodyPr>
            <a:spAutoFit/>
          </a:bodyPr>
          <a:lstStyle/>
          <a:p>
            <a:pPr>
              <a:spcBef>
                <a:spcPct val="50000"/>
              </a:spcBef>
            </a:pPr>
            <a:r>
              <a:rPr lang="en-US" sz="2000" b="1">
                <a:solidFill>
                  <a:schemeClr val="tx2"/>
                </a:solidFill>
              </a:rPr>
              <a:t>Exposition:</a:t>
            </a:r>
            <a:r>
              <a:rPr lang="en-US" sz="2000">
                <a:solidFill>
                  <a:schemeClr val="tx2"/>
                </a:solidFill>
              </a:rPr>
              <a:t>  the start of the story, the situation before the action starts</a:t>
            </a:r>
          </a:p>
        </p:txBody>
      </p:sp>
      <p:sp>
        <p:nvSpPr>
          <p:cNvPr id="22533" name="Text Box 5"/>
          <p:cNvSpPr txBox="1">
            <a:spLocks noChangeArrowheads="1"/>
          </p:cNvSpPr>
          <p:nvPr/>
        </p:nvSpPr>
        <p:spPr bwMode="auto">
          <a:xfrm rot="43200000">
            <a:off x="381000" y="3124200"/>
            <a:ext cx="4114800" cy="1006475"/>
          </a:xfrm>
          <a:prstGeom prst="rect">
            <a:avLst/>
          </a:prstGeom>
          <a:noFill/>
          <a:ln w="9525">
            <a:noFill/>
            <a:miter lim="800000"/>
            <a:headEnd/>
            <a:tailEnd/>
          </a:ln>
          <a:effectLst/>
        </p:spPr>
        <p:txBody>
          <a:bodyPr>
            <a:spAutoFit/>
          </a:bodyPr>
          <a:lstStyle/>
          <a:p>
            <a:pPr>
              <a:spcBef>
                <a:spcPct val="50000"/>
              </a:spcBef>
            </a:pPr>
            <a:r>
              <a:rPr lang="en-US" sz="2000" b="1">
                <a:solidFill>
                  <a:schemeClr val="tx2"/>
                </a:solidFill>
              </a:rPr>
              <a:t>Rising Action:</a:t>
            </a:r>
            <a:r>
              <a:rPr lang="en-US" sz="2000">
                <a:solidFill>
                  <a:schemeClr val="tx2"/>
                </a:solidFill>
              </a:rPr>
              <a:t> the series of conflicts and crisis in the story that lead to the climax</a:t>
            </a:r>
          </a:p>
        </p:txBody>
      </p:sp>
      <p:sp>
        <p:nvSpPr>
          <p:cNvPr id="22534" name="Text Box 6"/>
          <p:cNvSpPr txBox="1">
            <a:spLocks noChangeArrowheads="1"/>
          </p:cNvSpPr>
          <p:nvPr/>
        </p:nvSpPr>
        <p:spPr bwMode="auto">
          <a:xfrm>
            <a:off x="2514600" y="1295400"/>
            <a:ext cx="4114800" cy="1006475"/>
          </a:xfrm>
          <a:prstGeom prst="rect">
            <a:avLst/>
          </a:prstGeom>
          <a:noFill/>
          <a:ln w="9525">
            <a:noFill/>
            <a:miter lim="800000"/>
            <a:headEnd/>
            <a:tailEnd/>
          </a:ln>
          <a:effectLst/>
        </p:spPr>
        <p:txBody>
          <a:bodyPr>
            <a:spAutoFit/>
          </a:bodyPr>
          <a:lstStyle/>
          <a:p>
            <a:pPr>
              <a:spcBef>
                <a:spcPct val="50000"/>
              </a:spcBef>
            </a:pPr>
            <a:r>
              <a:rPr lang="en-US" sz="2000" b="1">
                <a:solidFill>
                  <a:schemeClr val="tx2"/>
                </a:solidFill>
              </a:rPr>
              <a:t>Climax: </a:t>
            </a:r>
            <a:r>
              <a:rPr lang="en-US" sz="2000">
                <a:solidFill>
                  <a:schemeClr val="tx2"/>
                </a:solidFill>
              </a:rPr>
              <a:t>the turning point, the most intense moment—either mentally or in action</a:t>
            </a:r>
            <a:endParaRPr lang="en-US" sz="2000" b="1">
              <a:solidFill>
                <a:schemeClr val="tx2"/>
              </a:solidFill>
            </a:endParaRPr>
          </a:p>
        </p:txBody>
      </p:sp>
      <p:sp>
        <p:nvSpPr>
          <p:cNvPr id="22535" name="Text Box 7"/>
          <p:cNvSpPr txBox="1">
            <a:spLocks noChangeArrowheads="1"/>
          </p:cNvSpPr>
          <p:nvPr/>
        </p:nvSpPr>
        <p:spPr bwMode="auto">
          <a:xfrm>
            <a:off x="5257800" y="3124200"/>
            <a:ext cx="3505200" cy="1006475"/>
          </a:xfrm>
          <a:prstGeom prst="rect">
            <a:avLst/>
          </a:prstGeom>
          <a:noFill/>
          <a:ln w="9525">
            <a:noFill/>
            <a:miter lim="800000"/>
            <a:headEnd/>
            <a:tailEnd/>
          </a:ln>
          <a:effectLst/>
        </p:spPr>
        <p:txBody>
          <a:bodyPr>
            <a:spAutoFit/>
          </a:bodyPr>
          <a:lstStyle/>
          <a:p>
            <a:pPr>
              <a:spcBef>
                <a:spcPct val="50000"/>
              </a:spcBef>
            </a:pPr>
            <a:r>
              <a:rPr lang="en-US" sz="2000" b="1">
                <a:solidFill>
                  <a:schemeClr val="tx2"/>
                </a:solidFill>
              </a:rPr>
              <a:t>Falling Action:</a:t>
            </a:r>
            <a:r>
              <a:rPr lang="en-US" sz="2000">
                <a:solidFill>
                  <a:schemeClr val="tx2"/>
                </a:solidFill>
              </a:rPr>
              <a:t> all of the action which follows the climax</a:t>
            </a:r>
            <a:endParaRPr lang="en-US" sz="2000" b="1">
              <a:solidFill>
                <a:schemeClr val="tx2"/>
              </a:solidFill>
            </a:endParaRPr>
          </a:p>
        </p:txBody>
      </p:sp>
      <p:sp>
        <p:nvSpPr>
          <p:cNvPr id="22536" name="Text Box 8"/>
          <p:cNvSpPr txBox="1">
            <a:spLocks noChangeArrowheads="1"/>
          </p:cNvSpPr>
          <p:nvPr/>
        </p:nvSpPr>
        <p:spPr bwMode="auto">
          <a:xfrm>
            <a:off x="5257800" y="5257800"/>
            <a:ext cx="4038600" cy="701675"/>
          </a:xfrm>
          <a:prstGeom prst="rect">
            <a:avLst/>
          </a:prstGeom>
          <a:noFill/>
          <a:ln w="9525">
            <a:noFill/>
            <a:miter lim="800000"/>
            <a:headEnd/>
            <a:tailEnd/>
          </a:ln>
          <a:effectLst/>
        </p:spPr>
        <p:txBody>
          <a:bodyPr>
            <a:spAutoFit/>
          </a:bodyPr>
          <a:lstStyle/>
          <a:p>
            <a:pPr>
              <a:spcBef>
                <a:spcPct val="50000"/>
              </a:spcBef>
            </a:pPr>
            <a:r>
              <a:rPr lang="en-US" sz="2000" b="1">
                <a:solidFill>
                  <a:schemeClr val="tx2"/>
                </a:solidFill>
              </a:rPr>
              <a:t>Resolution: </a:t>
            </a:r>
            <a:r>
              <a:rPr lang="en-US" sz="2000">
                <a:solidFill>
                  <a:schemeClr val="tx2"/>
                </a:solidFill>
              </a:rPr>
              <a:t>the conclusion, the tying together of all of the threads</a:t>
            </a:r>
            <a:endParaRPr lang="en-US" sz="2000" b="1">
              <a:solidFill>
                <a:schemeClr val="tx2"/>
              </a:solidFill>
            </a:endParaRPr>
          </a:p>
        </p:txBody>
      </p:sp>
      <p:sp>
        <p:nvSpPr>
          <p:cNvPr id="22538" name="Rectangle 10"/>
          <p:cNvSpPr>
            <a:spLocks noGrp="1" noChangeArrowheads="1"/>
          </p:cNvSpPr>
          <p:nvPr>
            <p:ph type="title"/>
          </p:nvPr>
        </p:nvSpPr>
        <p:spPr>
          <a:xfrm>
            <a:off x="685800" y="381000"/>
            <a:ext cx="7772400" cy="1143000"/>
          </a:xfrm>
          <a:noFill/>
          <a:ln/>
        </p:spPr>
        <p:txBody>
          <a:bodyPr/>
          <a:lstStyle/>
          <a:p>
            <a:r>
              <a:rPr lang="en-US">
                <a:solidFill>
                  <a:srgbClr val="6600CC"/>
                </a:solidFill>
              </a:rPr>
              <a:t>Plot Components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533400"/>
            <a:ext cx="7340600" cy="609600"/>
          </a:xfrm>
        </p:spPr>
        <p:txBody>
          <a:bodyPr/>
          <a:lstStyle/>
          <a:p>
            <a:pPr algn="l"/>
            <a:r>
              <a:rPr lang="en-US">
                <a:solidFill>
                  <a:srgbClr val="6600CC"/>
                </a:solidFill>
              </a:rPr>
              <a:t>Plot: Conflict</a:t>
            </a:r>
          </a:p>
        </p:txBody>
      </p:sp>
      <p:sp>
        <p:nvSpPr>
          <p:cNvPr id="25603" name="Rectangle 3"/>
          <p:cNvSpPr>
            <a:spLocks noGrp="1" noChangeArrowheads="1"/>
          </p:cNvSpPr>
          <p:nvPr>
            <p:ph type="body" sz="half" idx="1"/>
          </p:nvPr>
        </p:nvSpPr>
        <p:spPr>
          <a:xfrm>
            <a:off x="304800" y="1219200"/>
            <a:ext cx="5486400" cy="1676400"/>
          </a:xfrm>
        </p:spPr>
        <p:txBody>
          <a:bodyPr/>
          <a:lstStyle/>
          <a:p>
            <a:pPr>
              <a:buFontTx/>
              <a:buNone/>
            </a:pPr>
            <a:r>
              <a:rPr lang="en-US" sz="2400"/>
              <a:t>	Conflict is the dramatic struggle between two forces in a story.  Without conflict, there is no plot.</a:t>
            </a:r>
          </a:p>
        </p:txBody>
      </p:sp>
      <p:pic>
        <p:nvPicPr>
          <p:cNvPr id="25604" name="Picture 4" descr="j0139659"/>
          <p:cNvPicPr>
            <a:picLocks noGrp="1" noChangeAspect="1" noChangeArrowheads="1"/>
          </p:cNvPicPr>
          <p:nvPr>
            <p:ph type="clipArt" sz="half" idx="2"/>
          </p:nvPr>
        </p:nvPicPr>
        <p:blipFill>
          <a:blip r:embed="rId3" cstate="print"/>
          <a:srcRect/>
          <a:stretch>
            <a:fillRect/>
          </a:stretch>
        </p:blipFill>
        <p:spPr>
          <a:xfrm>
            <a:off x="5867400" y="3657600"/>
            <a:ext cx="2590800" cy="2319338"/>
          </a:xfrm>
        </p:spPr>
      </p:pic>
      <p:graphicFrame>
        <p:nvGraphicFramePr>
          <p:cNvPr id="25605" name="Object 5"/>
          <p:cNvGraphicFramePr>
            <a:graphicFrameLocks noChangeAspect="1"/>
          </p:cNvGraphicFramePr>
          <p:nvPr/>
        </p:nvGraphicFramePr>
        <p:xfrm>
          <a:off x="2895600" y="2438400"/>
          <a:ext cx="2819400" cy="1395413"/>
        </p:xfrm>
        <a:graphic>
          <a:graphicData uri="http://schemas.openxmlformats.org/presentationml/2006/ole">
            <p:oleObj spid="_x0000_s25605" name="Image" r:id="rId4" imgW="5079365" imgH="2514286" progId="Photoshop.Image.6">
              <p:embed/>
            </p:oleObj>
          </a:graphicData>
        </a:graphic>
      </p:graphicFrame>
      <p:graphicFrame>
        <p:nvGraphicFramePr>
          <p:cNvPr id="25606" name="Object 6"/>
          <p:cNvGraphicFramePr>
            <a:graphicFrameLocks noChangeAspect="1"/>
          </p:cNvGraphicFramePr>
          <p:nvPr/>
        </p:nvGraphicFramePr>
        <p:xfrm>
          <a:off x="6324600" y="609600"/>
          <a:ext cx="2540000" cy="2565400"/>
        </p:xfrm>
        <a:graphic>
          <a:graphicData uri="http://schemas.openxmlformats.org/presentationml/2006/ole">
            <p:oleObj spid="_x0000_s25606" name="Image" r:id="rId5" imgW="5079365" imgH="5130159" progId="Photoshop.Image.6">
              <p:embed/>
            </p:oleObj>
          </a:graphicData>
        </a:graphic>
      </p:graphicFrame>
      <p:graphicFrame>
        <p:nvGraphicFramePr>
          <p:cNvPr id="25607" name="Object 7"/>
          <p:cNvGraphicFramePr>
            <a:graphicFrameLocks noChangeAspect="1"/>
          </p:cNvGraphicFramePr>
          <p:nvPr/>
        </p:nvGraphicFramePr>
        <p:xfrm>
          <a:off x="685800" y="4114800"/>
          <a:ext cx="4572000" cy="2249488"/>
        </p:xfrm>
        <a:graphic>
          <a:graphicData uri="http://schemas.openxmlformats.org/presentationml/2006/ole">
            <p:oleObj spid="_x0000_s25607" name="Image" r:id="rId6" imgW="3174603" imgH="1561905" progId="Photoshop.Image.6">
              <p:embed/>
            </p:oleObj>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0" y="228600"/>
            <a:ext cx="6019800" cy="1066800"/>
          </a:xfrm>
        </p:spPr>
        <p:txBody>
          <a:bodyPr/>
          <a:lstStyle/>
          <a:p>
            <a:pPr algn="l"/>
            <a:r>
              <a:rPr lang="en-US">
                <a:solidFill>
                  <a:srgbClr val="6600CC"/>
                </a:solidFill>
              </a:rPr>
              <a:t>Plot: Types of Conflict</a:t>
            </a:r>
          </a:p>
        </p:txBody>
      </p:sp>
      <p:grpSp>
        <p:nvGrpSpPr>
          <p:cNvPr id="26627" name="Group 3"/>
          <p:cNvGrpSpPr>
            <a:grpSpLocks/>
          </p:cNvGrpSpPr>
          <p:nvPr/>
        </p:nvGrpSpPr>
        <p:grpSpPr bwMode="auto">
          <a:xfrm>
            <a:off x="1066800" y="2286000"/>
            <a:ext cx="5715000" cy="1049338"/>
            <a:chOff x="384" y="1536"/>
            <a:chExt cx="3600" cy="661"/>
          </a:xfrm>
        </p:grpSpPr>
        <p:pic>
          <p:nvPicPr>
            <p:cNvPr id="26628" name="Picture 4" descr="ag00503_"/>
            <p:cNvPicPr>
              <a:picLocks noChangeAspect="1" noChangeArrowheads="1" noCrop="1"/>
            </p:cNvPicPr>
            <p:nvPr/>
          </p:nvPicPr>
          <p:blipFill>
            <a:blip r:embed="rId3" cstate="print"/>
            <a:srcRect/>
            <a:stretch>
              <a:fillRect/>
            </a:stretch>
          </p:blipFill>
          <p:spPr bwMode="auto">
            <a:xfrm>
              <a:off x="3120" y="1536"/>
              <a:ext cx="864" cy="661"/>
            </a:xfrm>
            <a:prstGeom prst="rect">
              <a:avLst/>
            </a:prstGeom>
            <a:noFill/>
          </p:spPr>
        </p:pic>
        <p:sp>
          <p:nvSpPr>
            <p:cNvPr id="26629" name="Text Box 5"/>
            <p:cNvSpPr txBox="1">
              <a:spLocks noChangeArrowheads="1"/>
            </p:cNvSpPr>
            <p:nvPr/>
          </p:nvSpPr>
          <p:spPr bwMode="auto">
            <a:xfrm>
              <a:off x="384" y="1728"/>
              <a:ext cx="2448" cy="288"/>
            </a:xfrm>
            <a:prstGeom prst="rect">
              <a:avLst/>
            </a:prstGeom>
            <a:noFill/>
            <a:ln w="9525">
              <a:noFill/>
              <a:miter lim="800000"/>
              <a:headEnd/>
              <a:tailEnd/>
            </a:ln>
            <a:effectLst/>
          </p:spPr>
          <p:txBody>
            <a:bodyPr>
              <a:spAutoFit/>
            </a:bodyPr>
            <a:lstStyle/>
            <a:p>
              <a:pPr>
                <a:spcBef>
                  <a:spcPct val="50000"/>
                </a:spcBef>
              </a:pPr>
              <a:r>
                <a:rPr lang="en-US"/>
                <a:t>Character vs Nature</a:t>
              </a:r>
            </a:p>
          </p:txBody>
        </p:sp>
      </p:grpSp>
      <p:grpSp>
        <p:nvGrpSpPr>
          <p:cNvPr id="26630" name="Group 6"/>
          <p:cNvGrpSpPr>
            <a:grpSpLocks/>
          </p:cNvGrpSpPr>
          <p:nvPr/>
        </p:nvGrpSpPr>
        <p:grpSpPr bwMode="auto">
          <a:xfrm>
            <a:off x="1066800" y="3505200"/>
            <a:ext cx="6019800" cy="800100"/>
            <a:chOff x="384" y="2352"/>
            <a:chExt cx="3792" cy="504"/>
          </a:xfrm>
        </p:grpSpPr>
        <p:pic>
          <p:nvPicPr>
            <p:cNvPr id="26631" name="Picture 7" descr="bd05447_"/>
            <p:cNvPicPr>
              <a:picLocks noChangeAspect="1" noChangeArrowheads="1"/>
            </p:cNvPicPr>
            <p:nvPr/>
          </p:nvPicPr>
          <p:blipFill>
            <a:blip r:embed="rId4" cstate="print"/>
            <a:srcRect/>
            <a:stretch>
              <a:fillRect/>
            </a:stretch>
          </p:blipFill>
          <p:spPr bwMode="auto">
            <a:xfrm>
              <a:off x="2897" y="2352"/>
              <a:ext cx="1279" cy="504"/>
            </a:xfrm>
            <a:prstGeom prst="rect">
              <a:avLst/>
            </a:prstGeom>
            <a:noFill/>
          </p:spPr>
        </p:pic>
        <p:sp>
          <p:nvSpPr>
            <p:cNvPr id="26632" name="Text Box 8"/>
            <p:cNvSpPr txBox="1">
              <a:spLocks noChangeArrowheads="1"/>
            </p:cNvSpPr>
            <p:nvPr/>
          </p:nvSpPr>
          <p:spPr bwMode="auto">
            <a:xfrm>
              <a:off x="384" y="2496"/>
              <a:ext cx="2832" cy="288"/>
            </a:xfrm>
            <a:prstGeom prst="rect">
              <a:avLst/>
            </a:prstGeom>
            <a:noFill/>
            <a:ln w="9525">
              <a:noFill/>
              <a:miter lim="800000"/>
              <a:headEnd/>
              <a:tailEnd/>
            </a:ln>
            <a:effectLst/>
          </p:spPr>
          <p:txBody>
            <a:bodyPr>
              <a:spAutoFit/>
            </a:bodyPr>
            <a:lstStyle/>
            <a:p>
              <a:pPr>
                <a:spcBef>
                  <a:spcPct val="50000"/>
                </a:spcBef>
              </a:pPr>
              <a:r>
                <a:rPr lang="en-US"/>
                <a:t>Character vs Society</a:t>
              </a:r>
            </a:p>
          </p:txBody>
        </p:sp>
      </p:grpSp>
      <p:grpSp>
        <p:nvGrpSpPr>
          <p:cNvPr id="26633" name="Group 9"/>
          <p:cNvGrpSpPr>
            <a:grpSpLocks/>
          </p:cNvGrpSpPr>
          <p:nvPr/>
        </p:nvGrpSpPr>
        <p:grpSpPr bwMode="auto">
          <a:xfrm>
            <a:off x="609600" y="4495800"/>
            <a:ext cx="5867400" cy="1422400"/>
            <a:chOff x="384" y="2832"/>
            <a:chExt cx="3696" cy="896"/>
          </a:xfrm>
        </p:grpSpPr>
        <p:sp>
          <p:nvSpPr>
            <p:cNvPr id="26634" name="Text Box 10"/>
            <p:cNvSpPr txBox="1">
              <a:spLocks noChangeArrowheads="1"/>
            </p:cNvSpPr>
            <p:nvPr/>
          </p:nvSpPr>
          <p:spPr bwMode="auto">
            <a:xfrm>
              <a:off x="672" y="3072"/>
              <a:ext cx="2448" cy="288"/>
            </a:xfrm>
            <a:prstGeom prst="rect">
              <a:avLst/>
            </a:prstGeom>
            <a:noFill/>
            <a:ln w="9525">
              <a:noFill/>
              <a:miter lim="800000"/>
              <a:headEnd/>
              <a:tailEnd/>
            </a:ln>
            <a:effectLst/>
          </p:spPr>
          <p:txBody>
            <a:bodyPr>
              <a:spAutoFit/>
            </a:bodyPr>
            <a:lstStyle/>
            <a:p>
              <a:pPr>
                <a:spcBef>
                  <a:spcPct val="50000"/>
                </a:spcBef>
              </a:pPr>
              <a:r>
                <a:rPr lang="en-US"/>
                <a:t>Character vs Self</a:t>
              </a:r>
            </a:p>
          </p:txBody>
        </p:sp>
        <p:graphicFrame>
          <p:nvGraphicFramePr>
            <p:cNvPr id="26635" name="Object 11"/>
            <p:cNvGraphicFramePr>
              <a:graphicFrameLocks noChangeAspect="1"/>
            </p:cNvGraphicFramePr>
            <p:nvPr/>
          </p:nvGraphicFramePr>
          <p:xfrm>
            <a:off x="3512" y="2928"/>
            <a:ext cx="568" cy="800"/>
          </p:xfrm>
          <a:graphic>
            <a:graphicData uri="http://schemas.openxmlformats.org/presentationml/2006/ole">
              <p:oleObj spid="_x0000_s26635" name="Image" r:id="rId5" imgW="901587" imgH="1269841" progId="Photoshop.Image.6">
                <p:embed/>
              </p:oleObj>
            </a:graphicData>
          </a:graphic>
        </p:graphicFrame>
        <p:sp>
          <p:nvSpPr>
            <p:cNvPr id="26636" name="Text Box 12"/>
            <p:cNvSpPr txBox="1">
              <a:spLocks noChangeArrowheads="1"/>
            </p:cNvSpPr>
            <p:nvPr/>
          </p:nvSpPr>
          <p:spPr bwMode="auto">
            <a:xfrm>
              <a:off x="384" y="2832"/>
              <a:ext cx="2016" cy="288"/>
            </a:xfrm>
            <a:prstGeom prst="rect">
              <a:avLst/>
            </a:prstGeom>
            <a:noFill/>
            <a:ln w="9525">
              <a:noFill/>
              <a:miter lim="800000"/>
              <a:headEnd/>
              <a:tailEnd/>
            </a:ln>
            <a:effectLst/>
          </p:spPr>
          <p:txBody>
            <a:bodyPr>
              <a:spAutoFit/>
            </a:bodyPr>
            <a:lstStyle/>
            <a:p>
              <a:pPr>
                <a:spcBef>
                  <a:spcPct val="50000"/>
                </a:spcBef>
              </a:pPr>
              <a:endParaRPr lang="en-US"/>
            </a:p>
          </p:txBody>
        </p:sp>
      </p:grpSp>
      <p:grpSp>
        <p:nvGrpSpPr>
          <p:cNvPr id="26637" name="Group 13"/>
          <p:cNvGrpSpPr>
            <a:grpSpLocks/>
          </p:cNvGrpSpPr>
          <p:nvPr/>
        </p:nvGrpSpPr>
        <p:grpSpPr bwMode="auto">
          <a:xfrm>
            <a:off x="609600" y="1143000"/>
            <a:ext cx="6335713" cy="1035050"/>
            <a:chOff x="384" y="720"/>
            <a:chExt cx="3991" cy="652"/>
          </a:xfrm>
        </p:grpSpPr>
        <p:pic>
          <p:nvPicPr>
            <p:cNvPr id="26638" name="Picture 14" descr="an00373_"/>
            <p:cNvPicPr>
              <a:picLocks noChangeAspect="1" noChangeArrowheads="1"/>
            </p:cNvPicPr>
            <p:nvPr/>
          </p:nvPicPr>
          <p:blipFill>
            <a:blip r:embed="rId6" cstate="print"/>
            <a:srcRect/>
            <a:stretch>
              <a:fillRect/>
            </a:stretch>
          </p:blipFill>
          <p:spPr bwMode="auto">
            <a:xfrm>
              <a:off x="3168" y="816"/>
              <a:ext cx="1207" cy="556"/>
            </a:xfrm>
            <a:prstGeom prst="rect">
              <a:avLst/>
            </a:prstGeom>
            <a:noFill/>
          </p:spPr>
        </p:pic>
        <p:sp>
          <p:nvSpPr>
            <p:cNvPr id="26639" name="Text Box 15"/>
            <p:cNvSpPr txBox="1">
              <a:spLocks noChangeArrowheads="1"/>
            </p:cNvSpPr>
            <p:nvPr/>
          </p:nvSpPr>
          <p:spPr bwMode="auto">
            <a:xfrm>
              <a:off x="672" y="960"/>
              <a:ext cx="2256" cy="288"/>
            </a:xfrm>
            <a:prstGeom prst="rect">
              <a:avLst/>
            </a:prstGeom>
            <a:noFill/>
            <a:ln w="9525">
              <a:noFill/>
              <a:miter lim="800000"/>
              <a:headEnd/>
              <a:tailEnd/>
            </a:ln>
            <a:effectLst/>
          </p:spPr>
          <p:txBody>
            <a:bodyPr>
              <a:spAutoFit/>
            </a:bodyPr>
            <a:lstStyle/>
            <a:p>
              <a:pPr>
                <a:spcBef>
                  <a:spcPct val="50000"/>
                </a:spcBef>
              </a:pPr>
              <a:r>
                <a:rPr lang="en-US"/>
                <a:t>Character vs Character</a:t>
              </a:r>
            </a:p>
          </p:txBody>
        </p:sp>
        <p:sp>
          <p:nvSpPr>
            <p:cNvPr id="26640" name="Text Box 16"/>
            <p:cNvSpPr txBox="1">
              <a:spLocks noChangeArrowheads="1"/>
            </p:cNvSpPr>
            <p:nvPr/>
          </p:nvSpPr>
          <p:spPr bwMode="auto">
            <a:xfrm>
              <a:off x="384" y="720"/>
              <a:ext cx="3840" cy="288"/>
            </a:xfrm>
            <a:prstGeom prst="rect">
              <a:avLst/>
            </a:prstGeom>
            <a:noFill/>
            <a:ln w="9525">
              <a:noFill/>
              <a:miter lim="800000"/>
              <a:headEnd/>
              <a:tailEnd/>
            </a:ln>
            <a:effectLst/>
          </p:spPr>
          <p:txBody>
            <a:bodyPr>
              <a:spAutoFit/>
            </a:bodyPr>
            <a:lstStyle/>
            <a:p>
              <a:pPr>
                <a:spcBef>
                  <a:spcPct val="50000"/>
                </a:spcBef>
              </a:pPr>
              <a:endParaRPr lang="en-US"/>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09600" y="228600"/>
            <a:ext cx="7772400" cy="1143000"/>
          </a:xfrm>
        </p:spPr>
        <p:txBody>
          <a:bodyPr/>
          <a:lstStyle/>
          <a:p>
            <a:r>
              <a:rPr lang="en-US" sz="3600">
                <a:solidFill>
                  <a:srgbClr val="6600CC"/>
                </a:solidFill>
              </a:rPr>
              <a:t>Plot: Character vs. Character Conflict</a:t>
            </a:r>
          </a:p>
        </p:txBody>
      </p:sp>
      <p:sp>
        <p:nvSpPr>
          <p:cNvPr id="65553" name="Text Box 17"/>
          <p:cNvSpPr txBox="1">
            <a:spLocks noChangeArrowheads="1"/>
          </p:cNvSpPr>
          <p:nvPr/>
        </p:nvSpPr>
        <p:spPr bwMode="auto">
          <a:xfrm>
            <a:off x="593725" y="1411288"/>
            <a:ext cx="8093075" cy="822325"/>
          </a:xfrm>
          <a:prstGeom prst="rect">
            <a:avLst/>
          </a:prstGeom>
          <a:noFill/>
          <a:ln w="9525">
            <a:noFill/>
            <a:miter lim="800000"/>
            <a:headEnd/>
            <a:tailEnd/>
          </a:ln>
          <a:effectLst/>
        </p:spPr>
        <p:txBody>
          <a:bodyPr>
            <a:spAutoFit/>
          </a:bodyPr>
          <a:lstStyle/>
          <a:p>
            <a:pPr algn="ctr"/>
            <a:r>
              <a:rPr lang="en-US" b="1"/>
              <a:t>This type of conflict finds the main character in conflict with another character, human or not human.</a:t>
            </a:r>
          </a:p>
        </p:txBody>
      </p:sp>
      <p:sp>
        <p:nvSpPr>
          <p:cNvPr id="65554" name="Text Box 18"/>
          <p:cNvSpPr txBox="1">
            <a:spLocks noChangeArrowheads="1"/>
          </p:cNvSpPr>
          <p:nvPr/>
        </p:nvSpPr>
        <p:spPr bwMode="auto">
          <a:xfrm>
            <a:off x="517525" y="2362200"/>
            <a:ext cx="7940675" cy="4108450"/>
          </a:xfrm>
          <a:prstGeom prst="rect">
            <a:avLst/>
          </a:prstGeom>
          <a:noFill/>
          <a:ln w="9525">
            <a:noFill/>
            <a:miter lim="800000"/>
            <a:headEnd/>
            <a:tailEnd/>
          </a:ln>
          <a:effectLst/>
        </p:spPr>
        <p:txBody>
          <a:bodyPr>
            <a:spAutoFit/>
          </a:bodyPr>
          <a:lstStyle/>
          <a:p>
            <a:r>
              <a:rPr lang="en-US" i="1"/>
              <a:t>“The new one is the most beautiful of all; he is so young and pretty.” And the old swans bowed their heads before him.</a:t>
            </a:r>
          </a:p>
          <a:p>
            <a:endParaRPr lang="en-US" i="1"/>
          </a:p>
          <a:p>
            <a:r>
              <a:rPr lang="en-US" i="1"/>
              <a:t>Then he felt quite ashamed, and hid his head under his wing; for he did not know what to do, he was so happy, and yet not at all proud. He had been persecuted and despised for his ugliness, and now he heard them say he was the most beautiful of all the birds.</a:t>
            </a:r>
            <a:r>
              <a:rPr lang="en-US"/>
              <a:t> </a:t>
            </a:r>
          </a:p>
          <a:p>
            <a:endParaRPr lang="en-US"/>
          </a:p>
          <a:p>
            <a:pPr algn="r"/>
            <a:r>
              <a:rPr lang="en-US" i="1"/>
              <a:t>The Ugly Duckling</a:t>
            </a:r>
            <a:r>
              <a:rPr lang="en-US"/>
              <a:t> by Hans Christian Anderson</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228600"/>
            <a:ext cx="7772400" cy="1143000"/>
          </a:xfrm>
        </p:spPr>
        <p:txBody>
          <a:bodyPr/>
          <a:lstStyle/>
          <a:p>
            <a:r>
              <a:rPr lang="en-US" sz="3600">
                <a:solidFill>
                  <a:srgbClr val="6600CC"/>
                </a:solidFill>
              </a:rPr>
              <a:t>Plot: Character vs. Nature Conflict</a:t>
            </a:r>
          </a:p>
        </p:txBody>
      </p:sp>
      <p:sp>
        <p:nvSpPr>
          <p:cNvPr id="66577" name="Text Box 17"/>
          <p:cNvSpPr txBox="1">
            <a:spLocks noChangeArrowheads="1"/>
          </p:cNvSpPr>
          <p:nvPr/>
        </p:nvSpPr>
        <p:spPr bwMode="auto">
          <a:xfrm>
            <a:off x="365125" y="1335088"/>
            <a:ext cx="184150" cy="457200"/>
          </a:xfrm>
          <a:prstGeom prst="rect">
            <a:avLst/>
          </a:prstGeom>
          <a:noFill/>
          <a:ln w="9525">
            <a:noFill/>
            <a:miter lim="800000"/>
            <a:headEnd/>
            <a:tailEnd/>
          </a:ln>
          <a:effectLst/>
        </p:spPr>
        <p:txBody>
          <a:bodyPr wrap="none">
            <a:spAutoFit/>
          </a:bodyPr>
          <a:lstStyle/>
          <a:p>
            <a:endParaRPr lang="en-US"/>
          </a:p>
        </p:txBody>
      </p:sp>
      <p:sp>
        <p:nvSpPr>
          <p:cNvPr id="66578" name="Text Box 18"/>
          <p:cNvSpPr txBox="1">
            <a:spLocks noChangeArrowheads="1"/>
          </p:cNvSpPr>
          <p:nvPr/>
        </p:nvSpPr>
        <p:spPr bwMode="auto">
          <a:xfrm>
            <a:off x="228600" y="1371600"/>
            <a:ext cx="8610600" cy="822325"/>
          </a:xfrm>
          <a:prstGeom prst="rect">
            <a:avLst/>
          </a:prstGeom>
          <a:noFill/>
          <a:ln w="9525">
            <a:noFill/>
            <a:miter lim="800000"/>
            <a:headEnd/>
            <a:tailEnd/>
          </a:ln>
          <a:effectLst/>
        </p:spPr>
        <p:txBody>
          <a:bodyPr>
            <a:spAutoFit/>
          </a:bodyPr>
          <a:lstStyle/>
          <a:p>
            <a:pPr algn="ctr"/>
            <a:r>
              <a:rPr lang="en-US" b="1"/>
              <a:t>This type of conflict finds the main character in conflict with the forces of nature, which serve as the antagonist. </a:t>
            </a:r>
            <a:endParaRPr lang="en-US"/>
          </a:p>
        </p:txBody>
      </p:sp>
      <p:sp>
        <p:nvSpPr>
          <p:cNvPr id="66579" name="Text Box 19"/>
          <p:cNvSpPr txBox="1">
            <a:spLocks noChangeArrowheads="1"/>
          </p:cNvSpPr>
          <p:nvPr/>
        </p:nvSpPr>
        <p:spPr bwMode="auto">
          <a:xfrm>
            <a:off x="365125" y="2362200"/>
            <a:ext cx="8474075" cy="4108450"/>
          </a:xfrm>
          <a:prstGeom prst="rect">
            <a:avLst/>
          </a:prstGeom>
          <a:noFill/>
          <a:ln w="9525">
            <a:noFill/>
            <a:miter lim="800000"/>
            <a:headEnd/>
            <a:tailEnd/>
          </a:ln>
          <a:effectLst/>
        </p:spPr>
        <p:txBody>
          <a:bodyPr>
            <a:spAutoFit/>
          </a:bodyPr>
          <a:lstStyle/>
          <a:p>
            <a:pPr algn="ctr"/>
            <a:r>
              <a:rPr lang="en-US" i="1"/>
              <a:t>It´s a Truffula Seed.</a:t>
            </a:r>
          </a:p>
          <a:p>
            <a:pPr algn="ctr"/>
            <a:r>
              <a:rPr lang="en-US" i="1"/>
              <a:t>It´s the last one of all!</a:t>
            </a:r>
          </a:p>
          <a:p>
            <a:pPr algn="ctr"/>
            <a:r>
              <a:rPr lang="en-US" i="1"/>
              <a:t>You´re in charge of the last of the Truffula Seeds.</a:t>
            </a:r>
          </a:p>
          <a:p>
            <a:pPr algn="ctr"/>
            <a:r>
              <a:rPr lang="en-US" i="1"/>
              <a:t>And Truffula Trees are what everyone needs.</a:t>
            </a:r>
          </a:p>
          <a:p>
            <a:pPr algn="ctr"/>
            <a:r>
              <a:rPr lang="en-US" i="1"/>
              <a:t>Plant a new Truffula. Treat it with care.</a:t>
            </a:r>
          </a:p>
          <a:p>
            <a:pPr algn="ctr"/>
            <a:r>
              <a:rPr lang="en-US" i="1"/>
              <a:t>Give it clean water. And feed it fresh air.</a:t>
            </a:r>
          </a:p>
          <a:p>
            <a:pPr algn="ctr"/>
            <a:r>
              <a:rPr lang="en-US" i="1"/>
              <a:t>Grow a forest. Protect it from axes that hack.</a:t>
            </a:r>
          </a:p>
          <a:p>
            <a:pPr algn="ctr"/>
            <a:r>
              <a:rPr lang="en-US" i="1"/>
              <a:t>Then the Lorax</a:t>
            </a:r>
          </a:p>
          <a:p>
            <a:pPr algn="ctr"/>
            <a:r>
              <a:rPr lang="en-US" i="1"/>
              <a:t>and all of his friends</a:t>
            </a:r>
          </a:p>
          <a:p>
            <a:pPr algn="ctr"/>
            <a:r>
              <a:rPr lang="en-US" i="1"/>
              <a:t>may come back.</a:t>
            </a:r>
            <a:r>
              <a:rPr lang="en-US"/>
              <a:t> </a:t>
            </a:r>
          </a:p>
          <a:p>
            <a:pPr algn="r"/>
            <a:r>
              <a:rPr lang="en-US" i="1"/>
              <a:t>The Lorax</a:t>
            </a:r>
            <a:r>
              <a:rPr lang="en-US"/>
              <a:t> by Dr. Seuss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09600" y="228600"/>
            <a:ext cx="7772400" cy="1143000"/>
          </a:xfrm>
        </p:spPr>
        <p:txBody>
          <a:bodyPr/>
          <a:lstStyle/>
          <a:p>
            <a:r>
              <a:rPr lang="en-US" sz="3600">
                <a:solidFill>
                  <a:srgbClr val="6600CC"/>
                </a:solidFill>
              </a:rPr>
              <a:t>Plot: Character vs. Society Conflict</a:t>
            </a:r>
          </a:p>
        </p:txBody>
      </p:sp>
      <p:sp>
        <p:nvSpPr>
          <p:cNvPr id="67601" name="Text Box 17"/>
          <p:cNvSpPr txBox="1">
            <a:spLocks noChangeArrowheads="1"/>
          </p:cNvSpPr>
          <p:nvPr/>
        </p:nvSpPr>
        <p:spPr bwMode="auto">
          <a:xfrm>
            <a:off x="441325" y="1258888"/>
            <a:ext cx="8169275" cy="822325"/>
          </a:xfrm>
          <a:prstGeom prst="rect">
            <a:avLst/>
          </a:prstGeom>
          <a:noFill/>
          <a:ln w="9525">
            <a:noFill/>
            <a:miter lim="800000"/>
            <a:headEnd/>
            <a:tailEnd/>
          </a:ln>
          <a:effectLst/>
        </p:spPr>
        <p:txBody>
          <a:bodyPr>
            <a:spAutoFit/>
          </a:bodyPr>
          <a:lstStyle/>
          <a:p>
            <a:pPr algn="ctr"/>
            <a:r>
              <a:rPr lang="en-US" b="1"/>
              <a:t>This type of conflict has the main character in conflict with a larger group: a community, society, culture, etc.</a:t>
            </a:r>
          </a:p>
        </p:txBody>
      </p:sp>
      <p:sp>
        <p:nvSpPr>
          <p:cNvPr id="67602" name="Text Box 18"/>
          <p:cNvSpPr txBox="1">
            <a:spLocks noChangeArrowheads="1"/>
          </p:cNvSpPr>
          <p:nvPr/>
        </p:nvSpPr>
        <p:spPr bwMode="auto">
          <a:xfrm>
            <a:off x="365125" y="2478088"/>
            <a:ext cx="184150" cy="457200"/>
          </a:xfrm>
          <a:prstGeom prst="rect">
            <a:avLst/>
          </a:prstGeom>
          <a:noFill/>
          <a:ln w="9525">
            <a:noFill/>
            <a:miter lim="800000"/>
            <a:headEnd/>
            <a:tailEnd/>
          </a:ln>
          <a:effectLst/>
        </p:spPr>
        <p:txBody>
          <a:bodyPr wrap="none">
            <a:spAutoFit/>
          </a:bodyPr>
          <a:lstStyle/>
          <a:p>
            <a:endParaRPr lang="en-US"/>
          </a:p>
        </p:txBody>
      </p:sp>
      <p:sp>
        <p:nvSpPr>
          <p:cNvPr id="67603" name="Text Box 19"/>
          <p:cNvSpPr txBox="1">
            <a:spLocks noChangeArrowheads="1"/>
          </p:cNvSpPr>
          <p:nvPr/>
        </p:nvSpPr>
        <p:spPr bwMode="auto">
          <a:xfrm>
            <a:off x="593725" y="2249488"/>
            <a:ext cx="7940675" cy="2282825"/>
          </a:xfrm>
          <a:prstGeom prst="rect">
            <a:avLst/>
          </a:prstGeom>
          <a:noFill/>
          <a:ln w="9525">
            <a:noFill/>
            <a:miter lim="800000"/>
            <a:headEnd/>
            <a:tailEnd/>
          </a:ln>
          <a:effectLst/>
        </p:spPr>
        <p:txBody>
          <a:bodyPr>
            <a:spAutoFit/>
          </a:bodyPr>
          <a:lstStyle/>
          <a:p>
            <a:r>
              <a:rPr lang="en-US" i="1"/>
              <a:t>“I’m tired of living in a hole,” said Jenny.</a:t>
            </a:r>
          </a:p>
          <a:p>
            <a:r>
              <a:rPr lang="en-US" i="1"/>
              <a:t>“Let’s fight for freedom!” cried Bouncer. “We’ll be soldiers!  Rough-riding Rowdies!  I’ll be the general and commander-in-chief!”</a:t>
            </a:r>
          </a:p>
          <a:p>
            <a:endParaRPr lang="en-US" i="1"/>
          </a:p>
          <a:p>
            <a:pPr algn="r"/>
            <a:r>
              <a:rPr lang="en-US" i="1"/>
              <a:t>The Island of the Skog</a:t>
            </a:r>
            <a:r>
              <a:rPr lang="en-US"/>
              <a:t> by Steven Kellogg</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81000" y="228600"/>
            <a:ext cx="8382000" cy="1143000"/>
          </a:xfrm>
        </p:spPr>
        <p:txBody>
          <a:bodyPr/>
          <a:lstStyle/>
          <a:p>
            <a:r>
              <a:rPr lang="en-US" sz="3600">
                <a:solidFill>
                  <a:srgbClr val="6600CC"/>
                </a:solidFill>
              </a:rPr>
              <a:t>Plot: Character vs. Self Conflict</a:t>
            </a:r>
          </a:p>
        </p:txBody>
      </p:sp>
      <p:sp>
        <p:nvSpPr>
          <p:cNvPr id="68625" name="Text Box 17"/>
          <p:cNvSpPr txBox="1">
            <a:spLocks noChangeArrowheads="1"/>
          </p:cNvSpPr>
          <p:nvPr/>
        </p:nvSpPr>
        <p:spPr bwMode="auto">
          <a:xfrm>
            <a:off x="365125" y="1411288"/>
            <a:ext cx="8397875" cy="822325"/>
          </a:xfrm>
          <a:prstGeom prst="rect">
            <a:avLst/>
          </a:prstGeom>
          <a:noFill/>
          <a:ln w="9525">
            <a:noFill/>
            <a:miter lim="800000"/>
            <a:headEnd/>
            <a:tailEnd/>
          </a:ln>
          <a:effectLst/>
        </p:spPr>
        <p:txBody>
          <a:bodyPr>
            <a:spAutoFit/>
          </a:bodyPr>
          <a:lstStyle/>
          <a:p>
            <a:pPr algn="ctr"/>
            <a:r>
              <a:rPr lang="en-US" b="1"/>
              <a:t>In this type of conflict, the main character experiences some kind of inner conflict.</a:t>
            </a:r>
            <a:r>
              <a:rPr lang="en-US"/>
              <a:t> </a:t>
            </a:r>
          </a:p>
        </p:txBody>
      </p:sp>
      <p:sp>
        <p:nvSpPr>
          <p:cNvPr id="68626" name="Text Box 18"/>
          <p:cNvSpPr txBox="1">
            <a:spLocks noChangeArrowheads="1"/>
          </p:cNvSpPr>
          <p:nvPr/>
        </p:nvSpPr>
        <p:spPr bwMode="auto">
          <a:xfrm>
            <a:off x="365125" y="2706688"/>
            <a:ext cx="8321675" cy="1917700"/>
          </a:xfrm>
          <a:prstGeom prst="rect">
            <a:avLst/>
          </a:prstGeom>
          <a:noFill/>
          <a:ln w="9525">
            <a:noFill/>
            <a:miter lim="800000"/>
            <a:headEnd/>
            <a:tailEnd/>
          </a:ln>
          <a:effectLst/>
        </p:spPr>
        <p:txBody>
          <a:bodyPr>
            <a:spAutoFit/>
          </a:bodyPr>
          <a:lstStyle/>
          <a:p>
            <a:r>
              <a:rPr lang="en-US" i="1"/>
              <a:t>Finally, Sam’s father said, “Go to bed now.  But before you go to sleep, Sam, tell yourself the difference between REAL and MOONSHINE.”</a:t>
            </a:r>
            <a:endParaRPr lang="en-US"/>
          </a:p>
          <a:p>
            <a:pPr algn="ctr"/>
            <a:endParaRPr lang="en-US"/>
          </a:p>
          <a:p>
            <a:pPr algn="r"/>
            <a:r>
              <a:rPr lang="en-US" i="1"/>
              <a:t>Sam, Bangs &amp; Moonshine</a:t>
            </a:r>
            <a:r>
              <a:rPr lang="en-US"/>
              <a:t> by Evaline Ness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rangeBkgd">
  <a:themeElements>
    <a:clrScheme name="OrangeBkg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rangeBkg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angeBkg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rangeBkg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rangeBkg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rangeBkg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rangeBkg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rangeBkg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rangeBkg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Settings\TGardner\Application Data\Microsoft\Templates\OrangeBkgd.pot</Template>
  <TotalTime>545</TotalTime>
  <Words>694</Words>
  <Application>Microsoft Office PowerPoint</Application>
  <PresentationFormat>On-screen Show (4:3)</PresentationFormat>
  <Paragraphs>52</Paragraphs>
  <Slides>8</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2" baseType="lpstr">
      <vt:lpstr>Arial</vt:lpstr>
      <vt:lpstr>Comic Sans MS</vt:lpstr>
      <vt:lpstr>OrangeBkgd</vt:lpstr>
      <vt:lpstr>Adobe Photoshop Image</vt:lpstr>
      <vt:lpstr>Plot</vt:lpstr>
      <vt:lpstr>Plot Components</vt:lpstr>
      <vt:lpstr>Plot: Conflict</vt:lpstr>
      <vt:lpstr>Plot: Types of Conflict</vt:lpstr>
      <vt:lpstr>Plot: Character vs. Character Conflict</vt:lpstr>
      <vt:lpstr>Plot: Character vs. Nature Conflict</vt:lpstr>
      <vt:lpstr>Plot: Character vs. Society Conflict</vt:lpstr>
      <vt:lpstr>Plot: Character vs. Self Conflict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of  Fiction</dc:title>
  <dc:creator>tengrrl</dc:creator>
  <cp:lastModifiedBy>rvaughn</cp:lastModifiedBy>
  <cp:revision>93</cp:revision>
  <dcterms:created xsi:type="dcterms:W3CDTF">2004-10-11T03:23:42Z</dcterms:created>
  <dcterms:modified xsi:type="dcterms:W3CDTF">2012-05-30T01:08:34Z</dcterms:modified>
</cp:coreProperties>
</file>