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0201615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1200150"/>
            <a:ext cx="9144000" cy="2743199"/>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078"/>
            <a:ext cx="1827407" cy="5144627"/>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5144627"/>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1568184"/>
            <a:ext cx="7772400" cy="12380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6" name="Shape 16"/>
          <p:cNvSpPr txBox="1">
            <a:spLocks noGrp="1"/>
          </p:cNvSpPr>
          <p:nvPr>
            <p:ph type="subTitle" idx="1"/>
          </p:nvPr>
        </p:nvSpPr>
        <p:spPr>
          <a:xfrm>
            <a:off x="685800" y="2914650"/>
            <a:ext cx="7772400" cy="658500"/>
          </a:xfrm>
          <a:prstGeom prst="rect">
            <a:avLst/>
          </a:prstGeom>
        </p:spPr>
        <p:txBody>
          <a:bodyPr lIns="91425" tIns="91425" rIns="91425" bIns="91425" anchor="t" anchorCtr="0"/>
          <a:lstStyle>
            <a:lvl1pPr marL="0" indent="152400" algn="ctr">
              <a:spcBef>
                <a:spcPts val="0"/>
              </a:spcBef>
              <a:buClr>
                <a:schemeClr val="lt2"/>
              </a:buClr>
              <a:buSzPct val="100000"/>
              <a:buNone/>
              <a:defRPr sz="2400">
                <a:solidFill>
                  <a:schemeClr val="lt2"/>
                </a:solidFill>
              </a:defRPr>
            </a:lvl1pPr>
            <a:lvl2pPr marL="0" indent="152400" algn="ctr">
              <a:spcBef>
                <a:spcPts val="0"/>
              </a:spcBef>
              <a:buClr>
                <a:schemeClr val="lt2"/>
              </a:buClr>
              <a:buNone/>
              <a:defRPr>
                <a:solidFill>
                  <a:schemeClr val="lt2"/>
                </a:solidFill>
              </a:defRPr>
            </a:lvl2pPr>
            <a:lvl3pPr marL="0" indent="152400" algn="ctr">
              <a:spcBef>
                <a:spcPts val="0"/>
              </a:spcBef>
              <a:buClr>
                <a:schemeClr val="lt2"/>
              </a:buClr>
              <a:buNone/>
              <a:defRPr>
                <a:solidFill>
                  <a:schemeClr val="lt2"/>
                </a:solidFill>
              </a:defRPr>
            </a:lvl3pPr>
            <a:lvl4pPr marL="0" indent="152400" algn="ctr">
              <a:spcBef>
                <a:spcPts val="0"/>
              </a:spcBef>
              <a:buClr>
                <a:schemeClr val="lt2"/>
              </a:buClr>
              <a:buSzPct val="100000"/>
              <a:buNone/>
              <a:defRPr sz="2400">
                <a:solidFill>
                  <a:schemeClr val="lt2"/>
                </a:solidFill>
              </a:defRPr>
            </a:lvl4pPr>
            <a:lvl5pPr marL="0" indent="152400" algn="ctr">
              <a:spcBef>
                <a:spcPts val="0"/>
              </a:spcBef>
              <a:buClr>
                <a:schemeClr val="lt2"/>
              </a:buClr>
              <a:buSzPct val="100000"/>
              <a:buNone/>
              <a:defRPr sz="2400">
                <a:solidFill>
                  <a:schemeClr val="lt2"/>
                </a:solidFill>
              </a:defRPr>
            </a:lvl5pPr>
            <a:lvl6pPr marL="0" indent="152400" algn="ctr">
              <a:spcBef>
                <a:spcPts val="0"/>
              </a:spcBef>
              <a:buClr>
                <a:schemeClr val="lt2"/>
              </a:buClr>
              <a:buSzPct val="100000"/>
              <a:buNone/>
              <a:defRPr sz="2400">
                <a:solidFill>
                  <a:schemeClr val="lt2"/>
                </a:solidFill>
              </a:defRPr>
            </a:lvl6pPr>
            <a:lvl7pPr marL="0" indent="152400" algn="ctr">
              <a:spcBef>
                <a:spcPts val="0"/>
              </a:spcBef>
              <a:buClr>
                <a:schemeClr val="lt2"/>
              </a:buClr>
              <a:buSzPct val="100000"/>
              <a:buNone/>
              <a:defRPr sz="2400">
                <a:solidFill>
                  <a:schemeClr val="lt2"/>
                </a:solidFill>
              </a:defRPr>
            </a:lvl7pPr>
            <a:lvl8pPr marL="0" indent="152400" algn="ctr">
              <a:spcBef>
                <a:spcPts val="0"/>
              </a:spcBef>
              <a:buClr>
                <a:schemeClr val="lt2"/>
              </a:buClr>
              <a:buSzPct val="100000"/>
              <a:buNone/>
              <a:defRPr sz="2400">
                <a:solidFill>
                  <a:schemeClr val="lt2"/>
                </a:solidFill>
              </a:defRPr>
            </a:lvl8pPr>
            <a:lvl9pPr marL="0" indent="152400" algn="ctr">
              <a:spcBef>
                <a:spcPts val="0"/>
              </a:spcBef>
              <a:buClr>
                <a:schemeClr val="lt2"/>
              </a:buClr>
              <a:buSzPct val="100000"/>
              <a:buNone/>
              <a:defRPr sz="24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078"/>
            <a:ext cx="649180" cy="5144627"/>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5144627"/>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078"/>
            <a:ext cx="649180" cy="5144627"/>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5144627"/>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8" name="Shape 3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9" name="Shape 3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078"/>
            <a:ext cx="649180" cy="5144627"/>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5144627"/>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078"/>
            <a:ext cx="649180" cy="5144627"/>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5144627"/>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lt2"/>
              </a:buClr>
              <a:buSzPct val="100000"/>
              <a:buNone/>
              <a:defRPr sz="1800">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078"/>
            <a:ext cx="649180" cy="5144627"/>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5144627"/>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lt2"/>
              </a:buClr>
              <a:buSzPct val="100000"/>
              <a:buFont typeface="Trebuchet MS"/>
              <a:buNone/>
              <a:defRPr sz="3600" b="1">
                <a:solidFill>
                  <a:schemeClr val="lt2"/>
                </a:solidFill>
                <a:latin typeface="Trebuchet MS"/>
                <a:ea typeface="Trebuchet MS"/>
                <a:cs typeface="Trebuchet MS"/>
                <a:sym typeface="Trebuchet MS"/>
              </a:defRPr>
            </a:lvl1pPr>
            <a:lvl2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2pPr>
            <a:lvl3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3pPr>
            <a:lvl4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4pPr>
            <a:lvl5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5pPr>
            <a:lvl6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6pPr>
            <a:lvl7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7pPr>
            <a:lvl8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8pPr>
            <a:lvl9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marL="742950" indent="-1333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marL="1143000" indent="-762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marL="16002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marL="20574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marL="25146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marL="29718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marL="34290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marL="38862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107075" y="838623"/>
            <a:ext cx="7050900" cy="838799"/>
          </a:xfrm>
          <a:prstGeom prst="rect">
            <a:avLst/>
          </a:prstGeom>
        </p:spPr>
        <p:txBody>
          <a:bodyPr lIns="91425" tIns="91425" rIns="91425" bIns="91425" anchor="b" anchorCtr="0">
            <a:noAutofit/>
          </a:bodyPr>
          <a:lstStyle/>
          <a:p>
            <a:pPr lvl="0" algn="ctr" rtl="0">
              <a:buNone/>
            </a:pPr>
            <a:r>
              <a:rPr lang="en">
                <a:solidFill>
                  <a:srgbClr val="000000"/>
                </a:solidFill>
                <a:latin typeface="Syncopate"/>
                <a:ea typeface="Syncopate"/>
                <a:cs typeface="Syncopate"/>
                <a:sym typeface="Syncopate"/>
              </a:rPr>
              <a:t>OUR CULTURE</a:t>
            </a:r>
          </a:p>
        </p:txBody>
      </p:sp>
      <p:sp>
        <p:nvSpPr>
          <p:cNvPr id="71" name="Shape 71"/>
          <p:cNvSpPr txBox="1"/>
          <p:nvPr/>
        </p:nvSpPr>
        <p:spPr>
          <a:xfrm>
            <a:off x="4408725" y="4206475"/>
            <a:ext cx="3657600" cy="457200"/>
          </a:xfrm>
          <a:prstGeom prst="rect">
            <a:avLst/>
          </a:prstGeom>
        </p:spPr>
        <p:txBody>
          <a:bodyPr lIns="91425" tIns="91425" rIns="91425" bIns="91425" anchor="t" anchorCtr="0">
            <a:noAutofit/>
          </a:bodyPr>
          <a:lstStyle/>
          <a:p>
            <a:pPr>
              <a:buNone/>
            </a:pPr>
            <a:r>
              <a:rPr lang="en"/>
              <a:t>by: Sebastian Dunn, Ben Chan, and Charlie Borreani</a:t>
            </a:r>
          </a:p>
        </p:txBody>
      </p:sp>
    </p:spTree>
  </p:cSld>
  <p:clrMapOvr>
    <a:masterClrMapping/>
  </p:clrMapOvr>
  <p:transition spd="slow" advTm="3000">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1890309" y="85582"/>
            <a:ext cx="5363399" cy="1043099"/>
          </a:xfrm>
          <a:prstGeom prst="rect">
            <a:avLst/>
          </a:prstGeom>
        </p:spPr>
        <p:txBody>
          <a:bodyPr lIns="91425" tIns="91425" rIns="91425" bIns="91425" anchor="b" anchorCtr="0">
            <a:noAutofit/>
          </a:bodyPr>
          <a:lstStyle/>
          <a:p>
            <a:pPr>
              <a:buNone/>
            </a:pPr>
            <a:r>
              <a:rPr lang="en">
                <a:solidFill>
                  <a:srgbClr val="FF9900"/>
                </a:solidFill>
              </a:rPr>
              <a:t>Ireland</a:t>
            </a:r>
          </a:p>
        </p:txBody>
      </p:sp>
      <p:sp>
        <p:nvSpPr>
          <p:cNvPr id="77" name="Shape 77"/>
          <p:cNvSpPr txBox="1">
            <a:spLocks noGrp="1"/>
          </p:cNvSpPr>
          <p:nvPr>
            <p:ph type="subTitle" idx="1"/>
          </p:nvPr>
        </p:nvSpPr>
        <p:spPr>
          <a:xfrm>
            <a:off x="99450" y="1352400"/>
            <a:ext cx="8945099" cy="3791100"/>
          </a:xfrm>
          <a:prstGeom prst="rect">
            <a:avLst/>
          </a:prstGeom>
        </p:spPr>
        <p:txBody>
          <a:bodyPr lIns="91425" tIns="91425" rIns="91425" bIns="91425" anchor="t" anchorCtr="0">
            <a:noAutofit/>
          </a:bodyPr>
          <a:lstStyle/>
          <a:p>
            <a:pPr marL="457200" lvl="0" indent="-381000" algn="l" rtl="0">
              <a:buClr>
                <a:srgbClr val="FFFFFF"/>
              </a:buClr>
              <a:buSzPct val="100000"/>
              <a:buFont typeface="Trebuchet MS"/>
              <a:buChar char="●"/>
            </a:pPr>
            <a:r>
              <a:rPr lang="en">
                <a:solidFill>
                  <a:srgbClr val="FFFFFF"/>
                </a:solidFill>
              </a:rPr>
              <a:t>St Patrick’s Day is still a big deal in Ireland, but they’re not “required” to wear green.</a:t>
            </a:r>
          </a:p>
          <a:p>
            <a:pPr marL="457200" lvl="0" indent="-381000" algn="l" rtl="0">
              <a:buClr>
                <a:srgbClr val="FFFFFF"/>
              </a:buClr>
              <a:buSzPct val="100000"/>
              <a:buFont typeface="Trebuchet MS"/>
              <a:buChar char="●"/>
            </a:pPr>
            <a:r>
              <a:rPr lang="en">
                <a:solidFill>
                  <a:srgbClr val="FFFFFF"/>
                </a:solidFill>
              </a:rPr>
              <a:t>The capital of Ireland is Dublin</a:t>
            </a:r>
          </a:p>
          <a:p>
            <a:pPr marL="457200" lvl="0" indent="-381000" algn="l" rtl="0">
              <a:buClr>
                <a:srgbClr val="FFFFFF"/>
              </a:buClr>
              <a:buSzPct val="100000"/>
              <a:buFont typeface="Trebuchet MS"/>
              <a:buChar char="●"/>
            </a:pPr>
            <a:r>
              <a:rPr lang="en">
                <a:solidFill>
                  <a:srgbClr val="FFFFFF"/>
                </a:solidFill>
              </a:rPr>
              <a:t>The main language is English, but they used to speak Gaelic</a:t>
            </a:r>
          </a:p>
          <a:p>
            <a:endParaRPr lang="en">
              <a:solidFill>
                <a:srgbClr val="FFFFFF"/>
              </a:solidFill>
            </a:endParaRPr>
          </a:p>
        </p:txBody>
      </p:sp>
      <p:pic>
        <p:nvPicPr>
          <p:cNvPr id="78" name="Shape 78"/>
          <p:cNvPicPr preferRelativeResize="0"/>
          <p:nvPr/>
        </p:nvPicPr>
        <p:blipFill>
          <a:blip r:embed="rId3"/>
          <a:stretch>
            <a:fillRect/>
          </a:stretch>
        </p:blipFill>
        <p:spPr>
          <a:xfrm>
            <a:off x="1" y="4265807"/>
            <a:ext cx="1567299" cy="877700"/>
          </a:xfrm>
          <a:prstGeom prst="rect">
            <a:avLst/>
          </a:prstGeom>
        </p:spPr>
      </p:pic>
      <p:pic>
        <p:nvPicPr>
          <p:cNvPr id="79" name="Shape 79"/>
          <p:cNvPicPr preferRelativeResize="0"/>
          <p:nvPr/>
        </p:nvPicPr>
        <p:blipFill>
          <a:blip r:embed="rId4"/>
          <a:stretch>
            <a:fillRect/>
          </a:stretch>
        </p:blipFill>
        <p:spPr>
          <a:xfrm>
            <a:off x="3411900" y="3770325"/>
            <a:ext cx="2195625" cy="1373174"/>
          </a:xfrm>
          <a:prstGeom prst="rect">
            <a:avLst/>
          </a:prstGeom>
        </p:spPr>
      </p:pic>
      <p:sp>
        <p:nvSpPr>
          <p:cNvPr id="80" name="Shape 80"/>
          <p:cNvSpPr txBox="1"/>
          <p:nvPr/>
        </p:nvSpPr>
        <p:spPr>
          <a:xfrm>
            <a:off x="8102875" y="4935600"/>
            <a:ext cx="477599" cy="207900"/>
          </a:xfrm>
          <a:prstGeom prst="rect">
            <a:avLst/>
          </a:prstGeom>
        </p:spPr>
        <p:txBody>
          <a:bodyPr lIns="91425" tIns="91425" rIns="91425" bIns="91425" anchor="t" anchorCtr="0">
            <a:noAutofit/>
          </a:bodyPr>
          <a:lstStyle/>
          <a:p>
            <a:pPr>
              <a:buNone/>
            </a:pPr>
            <a:r>
              <a:rPr lang="en" sz="600">
                <a:solidFill>
                  <a:srgbClr val="6AA84F"/>
                </a:solidFill>
              </a:rPr>
              <a:t>farcoles</a:t>
            </a:r>
          </a:p>
        </p:txBody>
      </p:sp>
    </p:spTree>
  </p:cSld>
  <p:clrMapOvr>
    <a:masterClrMapping/>
  </p:clrMapOvr>
  <p:transition spd="slow" advTm="13000">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456050" y="1558475"/>
            <a:ext cx="5894099" cy="2196600"/>
          </a:xfrm>
          <a:prstGeom prst="rect">
            <a:avLst/>
          </a:prstGeom>
        </p:spPr>
        <p:txBody>
          <a:bodyPr lIns="91425" tIns="91425" rIns="91425" bIns="91425" anchor="t" anchorCtr="0">
            <a:noAutofit/>
          </a:bodyPr>
          <a:lstStyle/>
          <a:p>
            <a:pPr marL="457200" lvl="0" indent="-342900" rtl="0">
              <a:buClr>
                <a:srgbClr val="FFFF00"/>
              </a:buClr>
              <a:buSzPct val="166666"/>
              <a:buFont typeface="Arial"/>
              <a:buChar char="•"/>
            </a:pPr>
            <a:r>
              <a:rPr lang="en" sz="1800">
                <a:solidFill>
                  <a:srgbClr val="FFFF00"/>
                </a:solidFill>
              </a:rPr>
              <a:t>The official language is Mandarin, and there are many different dialects</a:t>
            </a:r>
          </a:p>
          <a:p>
            <a:pPr marL="457200" lvl="0" indent="-342900" rtl="0">
              <a:buClr>
                <a:srgbClr val="FFFF00"/>
              </a:buClr>
              <a:buSzPct val="166666"/>
              <a:buFont typeface="Arial"/>
              <a:buChar char="•"/>
            </a:pPr>
            <a:r>
              <a:rPr lang="en" sz="1800">
                <a:solidFill>
                  <a:srgbClr val="FFFF00"/>
                </a:solidFill>
              </a:rPr>
              <a:t>China dates back to 2200 B.C.E.</a:t>
            </a:r>
          </a:p>
          <a:p>
            <a:pPr marL="457200" lvl="0" indent="-342900" rtl="0">
              <a:buClr>
                <a:srgbClr val="FFFF00"/>
              </a:buClr>
              <a:buSzPct val="166666"/>
              <a:buFont typeface="Arial"/>
              <a:buChar char="•"/>
            </a:pPr>
            <a:r>
              <a:rPr lang="en" sz="1800">
                <a:solidFill>
                  <a:srgbClr val="FFFF00"/>
                </a:solidFill>
              </a:rPr>
              <a:t> The capital of China is Beijing </a:t>
            </a:r>
          </a:p>
          <a:p>
            <a:pPr marL="457200" lvl="0" indent="-342900">
              <a:buClr>
                <a:srgbClr val="FFFF00"/>
              </a:buClr>
              <a:buSzPct val="166666"/>
              <a:buFont typeface="Arial"/>
              <a:buChar char="•"/>
            </a:pPr>
            <a:r>
              <a:rPr lang="en" sz="1800">
                <a:solidFill>
                  <a:srgbClr val="FFFF00"/>
                </a:solidFill>
              </a:rPr>
              <a:t>The largest Chinese festival, the Spring Festival, marks the lunar year which is between January and February.</a:t>
            </a:r>
          </a:p>
        </p:txBody>
      </p:sp>
      <p:sp>
        <p:nvSpPr>
          <p:cNvPr id="86" name="Shape 86"/>
          <p:cNvSpPr txBox="1">
            <a:spLocks noGrp="1"/>
          </p:cNvSpPr>
          <p:nvPr>
            <p:ph type="title"/>
          </p:nvPr>
        </p:nvSpPr>
        <p:spPr>
          <a:xfrm>
            <a:off x="693150" y="161153"/>
            <a:ext cx="8229600" cy="857400"/>
          </a:xfrm>
          <a:prstGeom prst="rect">
            <a:avLst/>
          </a:prstGeom>
        </p:spPr>
        <p:txBody>
          <a:bodyPr lIns="91425" tIns="91425" rIns="91425" bIns="91425" anchor="b" anchorCtr="0">
            <a:noAutofit/>
          </a:bodyPr>
          <a:lstStyle/>
          <a:p>
            <a:pPr algn="ctr">
              <a:buNone/>
            </a:pPr>
            <a:r>
              <a:rPr lang="en">
                <a:solidFill>
                  <a:srgbClr val="FFFF00"/>
                </a:solidFill>
              </a:rPr>
              <a:t>China</a:t>
            </a:r>
          </a:p>
        </p:txBody>
      </p:sp>
      <p:pic>
        <p:nvPicPr>
          <p:cNvPr id="87" name="Shape 87"/>
          <p:cNvPicPr preferRelativeResize="0"/>
          <p:nvPr/>
        </p:nvPicPr>
        <p:blipFill>
          <a:blip r:embed="rId3"/>
          <a:stretch>
            <a:fillRect/>
          </a:stretch>
        </p:blipFill>
        <p:spPr>
          <a:xfrm>
            <a:off x="6381225" y="2923025"/>
            <a:ext cx="2127475" cy="1593549"/>
          </a:xfrm>
          <a:prstGeom prst="rect">
            <a:avLst/>
          </a:prstGeom>
        </p:spPr>
      </p:pic>
      <p:pic>
        <p:nvPicPr>
          <p:cNvPr id="88" name="Shape 88"/>
          <p:cNvPicPr preferRelativeResize="0"/>
          <p:nvPr/>
        </p:nvPicPr>
        <p:blipFill>
          <a:blip r:embed="rId4"/>
          <a:stretch>
            <a:fillRect/>
          </a:stretch>
        </p:blipFill>
        <p:spPr>
          <a:xfrm>
            <a:off x="0" y="0"/>
            <a:ext cx="1287550" cy="1287550"/>
          </a:xfrm>
          <a:prstGeom prst="rect">
            <a:avLst/>
          </a:prstGeom>
        </p:spPr>
      </p:pic>
      <p:pic>
        <p:nvPicPr>
          <p:cNvPr id="89" name="Shape 89"/>
          <p:cNvPicPr preferRelativeResize="0"/>
          <p:nvPr/>
        </p:nvPicPr>
        <p:blipFill>
          <a:blip r:embed="rId5"/>
          <a:stretch>
            <a:fillRect/>
          </a:stretch>
        </p:blipFill>
        <p:spPr>
          <a:xfrm>
            <a:off x="7298025" y="1287550"/>
            <a:ext cx="1141900" cy="749550"/>
          </a:xfrm>
          <a:prstGeom prst="rect">
            <a:avLst/>
          </a:prstGeom>
        </p:spPr>
      </p:pic>
      <p:sp>
        <p:nvSpPr>
          <p:cNvPr id="90" name="Shape 90"/>
          <p:cNvSpPr txBox="1"/>
          <p:nvPr/>
        </p:nvSpPr>
        <p:spPr>
          <a:xfrm>
            <a:off x="50525" y="4954750"/>
            <a:ext cx="1186500" cy="120300"/>
          </a:xfrm>
          <a:prstGeom prst="rect">
            <a:avLst/>
          </a:prstGeom>
        </p:spPr>
        <p:txBody>
          <a:bodyPr lIns="91425" tIns="91425" rIns="91425" bIns="91425" anchor="t" anchorCtr="0">
            <a:noAutofit/>
          </a:bodyPr>
          <a:lstStyle/>
          <a:p>
            <a:pPr>
              <a:buNone/>
            </a:pPr>
            <a:r>
              <a:rPr lang="en" sz="600">
                <a:solidFill>
                  <a:srgbClr val="990000"/>
                </a:solidFill>
              </a:rPr>
              <a:t>ASDF</a:t>
            </a:r>
          </a:p>
        </p:txBody>
      </p:sp>
    </p:spTree>
  </p:cSld>
  <p:clrMapOvr>
    <a:masterClrMapping/>
  </p:clrMapOvr>
  <p:transition spd="slow" advTm="13000">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rgbClr val="B6D7A8"/>
              </a:buClr>
              <a:buSzPct val="166666"/>
              <a:buFont typeface="Arial"/>
              <a:buChar char="•"/>
            </a:pPr>
            <a:r>
              <a:rPr lang="en" sz="1800">
                <a:solidFill>
                  <a:srgbClr val="93C47D"/>
                </a:solidFill>
              </a:rPr>
              <a:t>Italy is the 5th most populous country in the world</a:t>
            </a:r>
          </a:p>
          <a:p>
            <a:pPr marL="457200" lvl="0" indent="-342900" rtl="0">
              <a:buClr>
                <a:srgbClr val="93C47D"/>
              </a:buClr>
              <a:buSzPct val="166666"/>
              <a:buFont typeface="Arial"/>
              <a:buChar char="•"/>
            </a:pPr>
            <a:r>
              <a:rPr lang="en" sz="1800">
                <a:solidFill>
                  <a:srgbClr val="93C47D"/>
                </a:solidFill>
              </a:rPr>
              <a:t>Italy contains 60,891,838 people</a:t>
            </a:r>
          </a:p>
          <a:p>
            <a:pPr marL="457200" lvl="0" indent="-342900" rtl="0">
              <a:buClr>
                <a:srgbClr val="93C47D"/>
              </a:buClr>
              <a:buSzPct val="166666"/>
              <a:buFont typeface="Arial"/>
              <a:buChar char="•"/>
            </a:pPr>
            <a:r>
              <a:rPr lang="en" sz="1800">
                <a:solidFill>
                  <a:srgbClr val="93C47D"/>
                </a:solidFill>
              </a:rPr>
              <a:t>Italian is the main language of Italy</a:t>
            </a:r>
          </a:p>
          <a:p>
            <a:pPr marL="457200" lvl="0" indent="-342900" rtl="0">
              <a:buClr>
                <a:srgbClr val="93C47D"/>
              </a:buClr>
              <a:buSzPct val="166666"/>
              <a:buFont typeface="Arial"/>
              <a:buChar char="•"/>
            </a:pPr>
            <a:r>
              <a:rPr lang="en" sz="1800">
                <a:solidFill>
                  <a:srgbClr val="93C47D"/>
                </a:solidFill>
              </a:rPr>
              <a:t>The capital of Italy is Rome</a:t>
            </a:r>
          </a:p>
          <a:p>
            <a:pPr marL="457200" lvl="0" indent="-342900" rtl="0">
              <a:buClr>
                <a:srgbClr val="93C47D"/>
              </a:buClr>
              <a:buSzPct val="166666"/>
              <a:buFont typeface="Arial"/>
              <a:buChar char="•"/>
            </a:pPr>
            <a:r>
              <a:rPr lang="en" sz="1800">
                <a:solidFill>
                  <a:srgbClr val="93C47D"/>
                </a:solidFill>
              </a:rPr>
              <a:t>The most popular Italian cities are Rome and Venice</a:t>
            </a:r>
          </a:p>
          <a:p>
            <a:endParaRPr lang="en" sz="1800">
              <a:solidFill>
                <a:srgbClr val="93C47D"/>
              </a:solidFill>
            </a:endParaRPr>
          </a:p>
        </p:txBody>
      </p:sp>
      <p:sp>
        <p:nvSpPr>
          <p:cNvPr id="96" name="Shape 96"/>
          <p:cNvSpPr txBox="1">
            <a:spLocks noGrp="1"/>
          </p:cNvSpPr>
          <p:nvPr>
            <p:ph type="title"/>
          </p:nvPr>
        </p:nvSpPr>
        <p:spPr>
          <a:xfrm>
            <a:off x="498650" y="199228"/>
            <a:ext cx="8229600" cy="857400"/>
          </a:xfrm>
          <a:prstGeom prst="rect">
            <a:avLst/>
          </a:prstGeom>
        </p:spPr>
        <p:txBody>
          <a:bodyPr lIns="91425" tIns="91425" rIns="91425" bIns="91425" anchor="b" anchorCtr="0">
            <a:noAutofit/>
          </a:bodyPr>
          <a:lstStyle/>
          <a:p>
            <a:pPr algn="ctr">
              <a:buNone/>
            </a:pPr>
            <a:r>
              <a:rPr lang="en">
                <a:solidFill>
                  <a:srgbClr val="CC0000"/>
                </a:solidFill>
              </a:rPr>
              <a:t>ITALY</a:t>
            </a:r>
          </a:p>
        </p:txBody>
      </p:sp>
      <p:pic>
        <p:nvPicPr>
          <p:cNvPr id="97" name="Shape 97"/>
          <p:cNvPicPr preferRelativeResize="0"/>
          <p:nvPr/>
        </p:nvPicPr>
        <p:blipFill rotWithShape="1">
          <a:blip r:embed="rId3"/>
          <a:srcRect t="-2040" b="2040"/>
          <a:stretch/>
        </p:blipFill>
        <p:spPr>
          <a:xfrm>
            <a:off x="374675" y="3006787"/>
            <a:ext cx="3105299" cy="1714500"/>
          </a:xfrm>
          <a:prstGeom prst="rect">
            <a:avLst/>
          </a:prstGeom>
        </p:spPr>
      </p:pic>
      <p:pic>
        <p:nvPicPr>
          <p:cNvPr id="98" name="Shape 98"/>
          <p:cNvPicPr preferRelativeResize="0"/>
          <p:nvPr/>
        </p:nvPicPr>
        <p:blipFill>
          <a:blip r:embed="rId4"/>
          <a:stretch>
            <a:fillRect/>
          </a:stretch>
        </p:blipFill>
        <p:spPr>
          <a:xfrm>
            <a:off x="3479975" y="3006800"/>
            <a:ext cx="2695575" cy="1790700"/>
          </a:xfrm>
          <a:prstGeom prst="rect">
            <a:avLst/>
          </a:prstGeom>
        </p:spPr>
      </p:pic>
      <p:pic>
        <p:nvPicPr>
          <p:cNvPr id="99" name="Shape 99"/>
          <p:cNvPicPr preferRelativeResize="0"/>
          <p:nvPr/>
        </p:nvPicPr>
        <p:blipFill>
          <a:blip r:embed="rId5"/>
          <a:stretch>
            <a:fillRect/>
          </a:stretch>
        </p:blipFill>
        <p:spPr>
          <a:xfrm>
            <a:off x="6175550" y="3059187"/>
            <a:ext cx="2552700" cy="1685925"/>
          </a:xfrm>
          <a:prstGeom prst="rect">
            <a:avLst/>
          </a:prstGeom>
        </p:spPr>
      </p:pic>
      <p:pic>
        <p:nvPicPr>
          <p:cNvPr id="100" name="Shape 100"/>
          <p:cNvPicPr preferRelativeResize="0"/>
          <p:nvPr/>
        </p:nvPicPr>
        <p:blipFill>
          <a:blip r:embed="rId6"/>
          <a:stretch>
            <a:fillRect/>
          </a:stretch>
        </p:blipFill>
        <p:spPr>
          <a:xfrm>
            <a:off x="8517300" y="2944800"/>
            <a:ext cx="58992" cy="61999"/>
          </a:xfrm>
          <a:prstGeom prst="rect">
            <a:avLst/>
          </a:prstGeom>
        </p:spPr>
      </p:pic>
    </p:spTree>
  </p:cSld>
  <p:clrMapOvr>
    <a:masterClrMapping/>
  </p:clrMapOvr>
  <p:transition spd="slow" advTm="13000">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buNone/>
            </a:pPr>
            <a:r>
              <a:rPr lang="en">
                <a:solidFill>
                  <a:srgbClr val="000000"/>
                </a:solidFill>
              </a:rPr>
              <a:t>Conclusion</a:t>
            </a:r>
          </a:p>
        </p:txBody>
      </p:sp>
      <p:sp>
        <p:nvSpPr>
          <p:cNvPr id="106" name="Shape 106"/>
          <p:cNvSpPr txBox="1">
            <a:spLocks noGrp="1"/>
          </p:cNvSpPr>
          <p:nvPr>
            <p:ph type="body" idx="1"/>
          </p:nvPr>
        </p:nvSpPr>
        <p:spPr>
          <a:xfrm>
            <a:off x="457200" y="1146475"/>
            <a:ext cx="8229600" cy="3725699"/>
          </a:xfrm>
          <a:prstGeom prst="rect">
            <a:avLst/>
          </a:prstGeom>
        </p:spPr>
        <p:txBody>
          <a:bodyPr lIns="91425" tIns="91425" rIns="91425" bIns="91425" anchor="t" anchorCtr="0">
            <a:noAutofit/>
          </a:bodyPr>
          <a:lstStyle/>
          <a:p>
            <a:pPr>
              <a:buNone/>
            </a:pPr>
            <a:r>
              <a:rPr lang="en" sz="1800">
                <a:solidFill>
                  <a:srgbClr val="000000"/>
                </a:solidFill>
              </a:rPr>
              <a:t>We conclude that our culture determines what we interpret because every culture is different and is unique in it’s own way. They have their own traditions and beliefs which influence what we see different things as.</a:t>
            </a:r>
          </a:p>
        </p:txBody>
      </p:sp>
    </p:spTree>
  </p:cSld>
  <p:clrMapOvr>
    <a:masterClrMapping/>
  </p:clrMapOvr>
  <p:transition spd="slow" advTm="8000">
    <p:cut/>
  </p:transition>
</p:sld>
</file>

<file path=ppt/theme/theme1.xml><?xml version="1.0" encoding="utf-8"?>
<a:theme xmlns:a="http://schemas.openxmlformats.org/drawingml/2006/main"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Words>
  <Application>Microsoft Office PowerPoint</Application>
  <PresentationFormat>On-screen Show (16:9)</PresentationFormat>
  <Paragraphs>21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spotlight</vt:lpstr>
      <vt:lpstr>OUR CULTURE</vt:lpstr>
      <vt:lpstr>Ireland</vt:lpstr>
      <vt:lpstr>China</vt:lpstr>
      <vt:lpstr>ITALY</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CULTURE</dc:title>
  <cp:lastModifiedBy>Lodge, Robbie</cp:lastModifiedBy>
  <cp:revision>1</cp:revision>
  <dcterms:modified xsi:type="dcterms:W3CDTF">2014-03-27T22:20:29Z</dcterms:modified>
</cp:coreProperties>
</file>