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58"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5855-6019-4958-9673-CCF54895DD70}"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EC9CA-5658-4731-92AF-5D1E8E1E6FA2}" type="slidenum">
              <a:rPr lang="en-US" smtClean="0"/>
              <a:pPr/>
              <a:t>‹#›</a:t>
            </a:fld>
            <a:endParaRPr lang="en-US"/>
          </a:p>
        </p:txBody>
      </p:sp>
    </p:spTree>
    <p:extLst>
      <p:ext uri="{BB962C8B-B14F-4D97-AF65-F5344CB8AC3E}">
        <p14:creationId xmlns:p14="http://schemas.microsoft.com/office/powerpoint/2010/main" xmlns="" val="95347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07F2E-2E78-4146-A56D-0FD8D85F61D8}" type="slidenum">
              <a:rPr lang="en-US"/>
              <a:pPr/>
              <a:t>1</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FC852-F69C-45FA-A1E1-A13DA9530F32}" type="slidenum">
              <a:rPr lang="en-US"/>
              <a:pPr/>
              <a:t>2</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A793AE-5443-4012-B8CE-DD1EC381550A}" type="slidenum">
              <a:rPr lang="en-US"/>
              <a:pPr/>
              <a:t>3</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B2157-6328-4B49-8903-D3A3EB228D59}" type="slidenum">
              <a:rPr lang="en-US"/>
              <a:pPr/>
              <a:t>4</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22F6E-496D-495F-8B18-7714C04C4F73}" type="slidenum">
              <a:rPr lang="en-US"/>
              <a:pPr/>
              <a:t>5</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Here are two definitions of coping.  READ SLIDE</a:t>
            </a:r>
          </a:p>
          <a:p>
            <a:endParaRPr lang="en-US"/>
          </a:p>
          <a:p>
            <a:r>
              <a:rPr lang="en-US"/>
              <a:t>According to Folkman &amp; Lazarus, managing stress includes accepting, tolerating, avoiding, or minimizing the stressor as well as mastery over the environment.  Coping, then, is all purposeful attempts to manage stress regardless of effectiveness (Compas, Malcarne, &amp; Fondacaro, 1988).</a:t>
            </a:r>
          </a:p>
          <a:p>
            <a:endParaRPr lang="en-US"/>
          </a:p>
          <a:p>
            <a:r>
              <a:rPr lang="en-US"/>
              <a:t>The second definition is offered by the Red Cross.</a:t>
            </a:r>
          </a:p>
          <a:p>
            <a:endParaRPr lang="en-US"/>
          </a:p>
          <a:p>
            <a:endParaRPr lang="en-US"/>
          </a:p>
          <a:p>
            <a:endParaRPr lang="en-US"/>
          </a:p>
          <a:p>
            <a:r>
              <a:rPr lang="en-US"/>
              <a:t>Folkman &amp; Lazarus, 1984. Stress, Appraisal, and Coping. Chapter Six, pg. 141.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pPr>
              <a:buFontTx/>
              <a:buChar char="•"/>
            </a:pPr>
            <a:r>
              <a:rPr lang="en-US" sz="900"/>
              <a:t>We can conceptualize coping strategies in multiple ways.  READ SLIDE</a:t>
            </a:r>
          </a:p>
          <a:p>
            <a:pPr>
              <a:buFontTx/>
              <a:buChar char="•"/>
            </a:pPr>
            <a:r>
              <a:rPr lang="en-US" sz="900" u="sng"/>
              <a:t>Biological/physiological Coping</a:t>
            </a:r>
            <a:r>
              <a:rPr lang="en-US" sz="900"/>
              <a:t>:  The body has a natural method of coping with stress.  Any threat or challenge perceived by an individual in the environment triggers a physiological chain of events.  The sympathetic/adrenal system secretes epinephrine and norepinephrine.  This is the “fight or flight” response.  </a:t>
            </a:r>
          </a:p>
          <a:p>
            <a:pPr>
              <a:buFontTx/>
              <a:buChar char="•"/>
            </a:pPr>
            <a:r>
              <a:rPr lang="en-US" sz="900"/>
              <a:t>More often, when we talk about stress and coping we think about the cognitive, behavioral, and learned components.  </a:t>
            </a:r>
          </a:p>
          <a:p>
            <a:endParaRPr lang="en-US" sz="900"/>
          </a:p>
          <a:p>
            <a:pPr>
              <a:buFontTx/>
              <a:buChar char="•"/>
            </a:pPr>
            <a:r>
              <a:rPr lang="en-US" sz="900" u="sng"/>
              <a:t>The cognitive component of coping</a:t>
            </a:r>
            <a:r>
              <a:rPr lang="en-US" sz="900"/>
              <a:t> refers to the mental process and how the individual thinks about the situation.  How they think about it then leads to behavior.  We’ll talk more about this aspect when we discuss the transactional model of coping.</a:t>
            </a:r>
          </a:p>
          <a:p>
            <a:endParaRPr lang="en-US" sz="900"/>
          </a:p>
          <a:p>
            <a:pPr>
              <a:buFontTx/>
              <a:buChar char="•"/>
            </a:pPr>
            <a:r>
              <a:rPr lang="en-US" sz="900" u="sng"/>
              <a:t>The learned component of coping</a:t>
            </a:r>
            <a:r>
              <a:rPr lang="en-US" sz="900"/>
              <a:t> includes everything from social learning theories, which assume that much of human motivation and behavior is the result of learning.  This includes cultural preferences for coping.  </a:t>
            </a:r>
          </a:p>
          <a:p>
            <a:endParaRPr lang="en-US" sz="900"/>
          </a:p>
          <a:p>
            <a:pPr>
              <a:buFontTx/>
              <a:buChar char="•"/>
            </a:pPr>
            <a:r>
              <a:rPr lang="en-US" sz="900" u="sng"/>
              <a:t>Intentioned</a:t>
            </a:r>
            <a:r>
              <a:rPr lang="en-US" sz="900"/>
              <a:t>:  Intentionality refers to whether the strategy is voluntary or involuntary; thoughtful and intentional or automatic.</a:t>
            </a:r>
          </a:p>
          <a:p>
            <a:endParaRPr lang="en-US" sz="900"/>
          </a:p>
          <a:p>
            <a:pPr>
              <a:buFontTx/>
              <a:buChar char="•"/>
            </a:pPr>
            <a:r>
              <a:rPr lang="en-US" sz="900"/>
              <a:t>A number of models of coping have been developed.  Next, we’re going to explore four models of coping:  The Transactional model, the Responses to Stress model, the Motivational model, and the Community Stress Prevention model.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60552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93316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277787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533400"/>
          </a:xfrm>
        </p:spPr>
        <p:txBody>
          <a:bodyPr/>
          <a:lstStyle/>
          <a:p>
            <a:r>
              <a:rPr lang="en-US"/>
              <a:t>Click to edit Master title style</a:t>
            </a:r>
          </a:p>
        </p:txBody>
      </p:sp>
      <p:sp>
        <p:nvSpPr>
          <p:cNvPr id="3" name="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38607960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246646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259530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429326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417294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413082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211795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104994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319D7-0281-49B1-9AC0-668178746ECA}"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419082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319D7-0281-49B1-9AC0-668178746ECA}" type="datetimeFigureOut">
              <a:rPr lang="en-US" smtClean="0"/>
              <a:pPr/>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B8433-BCAD-47F8-BC7C-203331DF01A8}" type="slidenum">
              <a:rPr lang="en-US" smtClean="0"/>
              <a:pPr/>
              <a:t>‹#›</a:t>
            </a:fld>
            <a:endParaRPr lang="en-US"/>
          </a:p>
        </p:txBody>
      </p:sp>
    </p:spTree>
    <p:extLst>
      <p:ext uri="{BB962C8B-B14F-4D97-AF65-F5344CB8AC3E}">
        <p14:creationId xmlns:p14="http://schemas.microsoft.com/office/powerpoint/2010/main" xmlns="" val="2330901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4">
            <a:lumMod val="75000"/>
          </a:schemeClr>
        </a:solidFill>
        <a:effectLst/>
      </p:bgPr>
    </p:bg>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a:noFill/>
          <a:ln/>
        </p:spPr>
        <p:txBody>
          <a:bodyPr>
            <a:normAutofit fontScale="90000"/>
          </a:bodyPr>
          <a:lstStyle/>
          <a:p>
            <a:r>
              <a:rPr lang="en-US" dirty="0"/>
              <a:t>Amigo Brothers</a:t>
            </a:r>
            <a:br>
              <a:rPr lang="en-US" dirty="0"/>
            </a:br>
            <a:r>
              <a:rPr lang="en-US" sz="1800" i="1" dirty="0"/>
              <a:t>by</a:t>
            </a:r>
            <a:r>
              <a:rPr lang="en-US" sz="1800" dirty="0"/>
              <a:t> </a:t>
            </a:r>
            <a:r>
              <a:rPr lang="en-US" sz="1800" dirty="0" err="1"/>
              <a:t>Piri</a:t>
            </a:r>
            <a:r>
              <a:rPr lang="en-US" sz="1800" dirty="0"/>
              <a:t> Thomas</a:t>
            </a:r>
          </a:p>
        </p:txBody>
      </p:sp>
      <p:sp>
        <p:nvSpPr>
          <p:cNvPr id="134160" name="Text Box 16"/>
          <p:cNvSpPr txBox="1">
            <a:spLocks noChangeArrowheads="1"/>
          </p:cNvSpPr>
          <p:nvPr/>
        </p:nvSpPr>
        <p:spPr bwMode="auto">
          <a:xfrm flipV="1">
            <a:off x="1028700" y="5410200"/>
            <a:ext cx="7848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a:spAutoFit/>
          </a:bodyPr>
          <a:lstStyle/>
          <a:p>
            <a:pPr algn="l"/>
            <a:r>
              <a:rPr lang="en-US">
                <a:solidFill>
                  <a:srgbClr val="FFFF99"/>
                </a:solidFill>
              </a:rPr>
              <a:t>  They had known each other since childhood . . .</a:t>
            </a:r>
          </a:p>
        </p:txBody>
      </p:sp>
      <p:pic>
        <p:nvPicPr>
          <p:cNvPr id="134172" name="Picture 28" descr="c05s0100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2788" y="1536700"/>
            <a:ext cx="5114925" cy="3633788"/>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c05s0100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14537" y="1612106"/>
            <a:ext cx="5114925" cy="36337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65873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accent3">
            <a:lumMod val="75000"/>
          </a:schemeClr>
        </a:solidFill>
        <a:effectLst/>
      </p:bgPr>
    </p:bg>
    <p:spTree>
      <p:nvGrpSpPr>
        <p:cNvPr id="1" name=""/>
        <p:cNvGrpSpPr/>
        <p:nvPr/>
      </p:nvGrpSpPr>
      <p:grpSpPr>
        <a:xfrm>
          <a:off x="0" y="0"/>
          <a:ext cx="0" cy="0"/>
          <a:chOff x="0" y="0"/>
          <a:chExt cx="0" cy="0"/>
        </a:xfrm>
      </p:grpSpPr>
      <p:sp>
        <p:nvSpPr>
          <p:cNvPr id="151566" name="Text Box 14"/>
          <p:cNvSpPr txBox="1">
            <a:spLocks noChangeArrowheads="1"/>
          </p:cNvSpPr>
          <p:nvPr/>
        </p:nvSpPr>
        <p:spPr bwMode="auto">
          <a:xfrm>
            <a:off x="533400" y="4803775"/>
            <a:ext cx="7620000" cy="1187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hlink"/>
                </a:solidFill>
              </a:rPr>
              <a:t>Many youth from the Lower East Side have turned to boxing with the dream of building a better life.</a:t>
            </a:r>
          </a:p>
        </p:txBody>
      </p:sp>
      <p:sp>
        <p:nvSpPr>
          <p:cNvPr id="151556" name="Rectangle 4"/>
          <p:cNvSpPr>
            <a:spLocks noGrp="1" noChangeArrowheads="1"/>
          </p:cNvSpPr>
          <p:nvPr>
            <p:ph type="title"/>
          </p:nvPr>
        </p:nvSpPr>
        <p:spPr>
          <a:noFill/>
          <a:ln/>
        </p:spPr>
        <p:txBody>
          <a:bodyPr/>
          <a:lstStyle/>
          <a:p>
            <a:r>
              <a:rPr lang="en-US"/>
              <a:t>Amigo Brothers</a:t>
            </a:r>
            <a:br>
              <a:rPr lang="en-US"/>
            </a:br>
            <a:r>
              <a:rPr lang="en-US" sz="1800"/>
              <a:t>Background</a:t>
            </a:r>
          </a:p>
        </p:txBody>
      </p:sp>
      <p:pic>
        <p:nvPicPr>
          <p:cNvPr id="151575" name="Picture 23"/>
          <p:cNvPicPr>
            <a:picLocks noGrp="1" noChangeAspect="1" noChangeArrowheads="1"/>
          </p:cNvPicPr>
          <p:nvPr>
            <p:ph sz="half"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6625" y="4652963"/>
            <a:ext cx="142875" cy="95250"/>
          </a:xfr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1563" name="Text Box 11"/>
          <p:cNvSpPr txBox="1">
            <a:spLocks noChangeArrowheads="1"/>
          </p:cNvSpPr>
          <p:nvPr/>
        </p:nvSpPr>
        <p:spPr bwMode="auto">
          <a:xfrm>
            <a:off x="533400" y="1536700"/>
            <a:ext cx="8175625" cy="8223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hlink"/>
                </a:solidFill>
              </a:rPr>
              <a:t>This story is about two friends (</a:t>
            </a:r>
            <a:r>
              <a:rPr lang="en-US" i="1">
                <a:solidFill>
                  <a:schemeClr val="hlink"/>
                </a:solidFill>
              </a:rPr>
              <a:t>amigos</a:t>
            </a:r>
            <a:r>
              <a:rPr lang="en-US">
                <a:solidFill>
                  <a:schemeClr val="hlink"/>
                </a:solidFill>
              </a:rPr>
              <a:t> in Spanish) living on the Lower East Side of New York City.</a:t>
            </a:r>
          </a:p>
        </p:txBody>
      </p:sp>
      <p:pic>
        <p:nvPicPr>
          <p:cNvPr id="151581" name="Picture 29" descr="2732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50013" y="2409825"/>
            <a:ext cx="1616075" cy="2444750"/>
          </a:xfrm>
          <a:prstGeom prst="rect">
            <a:avLst/>
          </a:prstGeom>
          <a:noFill/>
          <a:extLst>
            <a:ext uri="{909E8E84-426E-40DD-AFC4-6F175D3DCCD1}">
              <a14:hiddenFill xmlns:a14="http://schemas.microsoft.com/office/drawing/2010/main" xmlns="">
                <a:solidFill>
                  <a:srgbClr val="FFFFFF"/>
                </a:solidFill>
              </a14:hiddenFill>
            </a:ext>
          </a:extLst>
        </p:spPr>
      </p:pic>
      <p:sp>
        <p:nvSpPr>
          <p:cNvPr id="151585" name="AutoShape 33">
            <a:hlinkClick r:id="" action="ppaction://noaction" highlightClick="1"/>
          </p:cNvPr>
          <p:cNvSpPr>
            <a:spLocks noChangeArrowheads="1"/>
          </p:cNvSpPr>
          <p:nvPr/>
        </p:nvSpPr>
        <p:spPr bwMode="auto">
          <a:xfrm>
            <a:off x="5676900" y="6032500"/>
            <a:ext cx="2057400" cy="8255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151587" name="Picture 35" descr="c05s0101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38213" y="2717800"/>
            <a:ext cx="2543175" cy="1743075"/>
          </a:xfrm>
          <a:prstGeom prst="rect">
            <a:avLst/>
          </a:prstGeom>
          <a:noFill/>
          <a:extLst>
            <a:ext uri="{909E8E84-426E-40DD-AFC4-6F175D3DCCD1}">
              <a14:hiddenFill xmlns:a14="http://schemas.microsoft.com/office/drawing/2010/main" xmlns="">
                <a:solidFill>
                  <a:srgbClr val="FFFFFF"/>
                </a:solidFill>
              </a14:hiddenFill>
            </a:ext>
          </a:extLst>
        </p:spPr>
      </p:pic>
      <p:pic>
        <p:nvPicPr>
          <p:cNvPr id="151588" name="Picture 36" descr="c05s0101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670300" y="2717800"/>
            <a:ext cx="2543175" cy="17430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549353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151587"/>
                                        </p:tgtEl>
                                        <p:attrNameLst>
                                          <p:attrName>style.visibility</p:attrName>
                                        </p:attrNameLst>
                                      </p:cBhvr>
                                      <p:to>
                                        <p:strVal val="visible"/>
                                      </p:to>
                                    </p:set>
                                    <p:animEffect transition="in" filter="wipe(down)">
                                      <p:cBhvr>
                                        <p:cTn id="7" dur="500"/>
                                        <p:tgtEl>
                                          <p:spTgt spid="151587"/>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51588"/>
                                        </p:tgtEl>
                                        <p:attrNameLst>
                                          <p:attrName>style.visibility</p:attrName>
                                        </p:attrNameLst>
                                      </p:cBhvr>
                                      <p:to>
                                        <p:strVal val="visible"/>
                                      </p:to>
                                    </p:set>
                                    <p:animEffect transition="in" filter="wipe(up)">
                                      <p:cBhvr>
                                        <p:cTn id="11" dur="500"/>
                                        <p:tgtEl>
                                          <p:spTgt spid="151588"/>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0"/>
                                          </p:stCondLst>
                                        </p:cTn>
                                        <p:tgtEl>
                                          <p:spTgt spid="15157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51566"/>
                                        </p:tgtEl>
                                        <p:attrNameLst>
                                          <p:attrName>style.visibility</p:attrName>
                                        </p:attrNameLst>
                                      </p:cBhvr>
                                      <p:to>
                                        <p:strVal val="visible"/>
                                      </p:to>
                                    </p:set>
                                    <p:animEffect transition="in" filter="wipe(left)">
                                      <p:cBhvr>
                                        <p:cTn id="19" dur="500"/>
                                        <p:tgtEl>
                                          <p:spTgt spid="151566"/>
                                        </p:tgtEl>
                                      </p:cBhvr>
                                    </p:animEffect>
                                  </p:childTnLst>
                                </p:cTn>
                              </p:par>
                            </p:childTnLst>
                          </p:cTn>
                        </p:par>
                        <p:par>
                          <p:cTn id="20" fill="hold" nodeType="afterGroup">
                            <p:stCondLst>
                              <p:cond delay="500"/>
                            </p:stCondLst>
                            <p:childTnLst>
                              <p:par>
                                <p:cTn id="21" presetID="12" presetClass="entr" presetSubtype="2" fill="hold" nodeType="afterEffect">
                                  <p:stCondLst>
                                    <p:cond delay="500"/>
                                  </p:stCondLst>
                                  <p:childTnLst>
                                    <p:set>
                                      <p:cBhvr>
                                        <p:cTn id="22" dur="1" fill="hold">
                                          <p:stCondLst>
                                            <p:cond delay="0"/>
                                          </p:stCondLst>
                                        </p:cTn>
                                        <p:tgtEl>
                                          <p:spTgt spid="151581"/>
                                        </p:tgtEl>
                                        <p:attrNameLst>
                                          <p:attrName>style.visibility</p:attrName>
                                        </p:attrNameLst>
                                      </p:cBhvr>
                                      <p:to>
                                        <p:strVal val="visible"/>
                                      </p:to>
                                    </p:set>
                                    <p:animEffect transition="in" filter="slide(fromRight)">
                                      <p:cBhvr>
                                        <p:cTn id="23" dur="500"/>
                                        <p:tgtEl>
                                          <p:spTgt spid="151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6"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accent6">
            <a:lumMod val="75000"/>
          </a:schemeClr>
        </a:solidFill>
        <a:effectLst/>
      </p:bgPr>
    </p:bg>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noFill/>
          <a:ln/>
        </p:spPr>
        <p:txBody>
          <a:bodyPr/>
          <a:lstStyle/>
          <a:p>
            <a:r>
              <a:rPr lang="en-US"/>
              <a:t>Amigo Brothers</a:t>
            </a:r>
            <a:br>
              <a:rPr lang="en-US"/>
            </a:br>
            <a:r>
              <a:rPr lang="en-US" sz="1800"/>
              <a:t>Background</a:t>
            </a:r>
          </a:p>
        </p:txBody>
      </p:sp>
      <p:sp>
        <p:nvSpPr>
          <p:cNvPr id="152595" name="Text Box 19"/>
          <p:cNvSpPr txBox="1">
            <a:spLocks noChangeArrowheads="1"/>
          </p:cNvSpPr>
          <p:nvPr/>
        </p:nvSpPr>
        <p:spPr bwMode="auto">
          <a:xfrm>
            <a:off x="533400" y="1536700"/>
            <a:ext cx="7680325" cy="1187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hlink"/>
                </a:solidFill>
              </a:rPr>
              <a:t>Many of these individuals train for the New York Golden Gloves, a tournament started in 1927 by Paul Gallico, a newspaper writer. </a:t>
            </a:r>
          </a:p>
        </p:txBody>
      </p:sp>
      <p:sp>
        <p:nvSpPr>
          <p:cNvPr id="152598" name="Text Box 22"/>
          <p:cNvSpPr txBox="1">
            <a:spLocks noChangeArrowheads="1"/>
          </p:cNvSpPr>
          <p:nvPr/>
        </p:nvSpPr>
        <p:spPr bwMode="auto">
          <a:xfrm>
            <a:off x="3114675" y="2841625"/>
            <a:ext cx="5521325" cy="26479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a:solidFill>
                  <a:schemeClr val="hlink"/>
                </a:solidFill>
              </a:rPr>
              <a:t>Today, the Golden Gloves program spans the country, serving athletes between the ages of eight and thirty-five. The National Golden Gloves Champion often enters the world of professional boxing.</a:t>
            </a:r>
          </a:p>
        </p:txBody>
      </p:sp>
      <p:pic>
        <p:nvPicPr>
          <p:cNvPr id="152604" name="Picture 28"/>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34063" y="2468563"/>
            <a:ext cx="142875" cy="95250"/>
          </a:xfr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2607" name="AutoShape 31">
            <a:hlinkClick r:id="" action="ppaction://noaction" highlightClick="1"/>
          </p:cNvPr>
          <p:cNvSpPr>
            <a:spLocks noChangeArrowheads="1"/>
          </p:cNvSpPr>
          <p:nvPr/>
        </p:nvSpPr>
        <p:spPr bwMode="auto">
          <a:xfrm>
            <a:off x="5676900" y="6032500"/>
            <a:ext cx="2057400" cy="8255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152609" name="Picture 33" descr="c05s0102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0713" y="2832100"/>
            <a:ext cx="2219325" cy="3041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84269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526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52609"/>
                                        </p:tgtEl>
                                        <p:attrNameLst>
                                          <p:attrName>style.visibility</p:attrName>
                                        </p:attrNameLst>
                                      </p:cBhvr>
                                      <p:to>
                                        <p:strVal val="visible"/>
                                      </p:to>
                                    </p:set>
                                    <p:animEffect transition="in" filter="wipe(left)">
                                      <p:cBhvr>
                                        <p:cTn id="11" dur="500"/>
                                        <p:tgtEl>
                                          <p:spTgt spid="152609"/>
                                        </p:tgtEl>
                                      </p:cBhvr>
                                    </p:animEffect>
                                  </p:childTnLst>
                                </p:cTn>
                              </p:par>
                            </p:childTnLst>
                          </p:cTn>
                        </p:par>
                        <p:par>
                          <p:cTn id="12" fill="hold" nodeType="afterGroup">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52598"/>
                                        </p:tgtEl>
                                        <p:attrNameLst>
                                          <p:attrName>style.visibility</p:attrName>
                                        </p:attrNameLst>
                                      </p:cBhvr>
                                      <p:to>
                                        <p:strVal val="visible"/>
                                      </p:to>
                                    </p:set>
                                    <p:animEffect transition="in" filter="wipe(left)">
                                      <p:cBhvr>
                                        <p:cTn id="15" dur="500"/>
                                        <p:tgtEl>
                                          <p:spTgt spid="152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9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2">
            <a:lumMod val="50000"/>
          </a:schemeClr>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noFill/>
          <a:ln/>
        </p:spPr>
        <p:txBody>
          <a:bodyPr/>
          <a:lstStyle/>
          <a:p>
            <a:r>
              <a:rPr lang="en-US"/>
              <a:t>Amigo Brothers</a:t>
            </a:r>
            <a:br>
              <a:rPr lang="en-US"/>
            </a:br>
            <a:r>
              <a:rPr lang="en-US" sz="1800" i="1"/>
              <a:t>by</a:t>
            </a:r>
            <a:r>
              <a:rPr lang="en-US" sz="1800"/>
              <a:t> Piri Thomas</a:t>
            </a:r>
          </a:p>
        </p:txBody>
      </p:sp>
      <p:sp>
        <p:nvSpPr>
          <p:cNvPr id="174088" name="Text Box 8"/>
          <p:cNvSpPr txBox="1">
            <a:spLocks noChangeArrowheads="1"/>
          </p:cNvSpPr>
          <p:nvPr/>
        </p:nvSpPr>
        <p:spPr bwMode="auto">
          <a:xfrm>
            <a:off x="6362700" y="5524500"/>
            <a:ext cx="2438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a:solidFill>
                  <a:srgbClr val="FFFF99"/>
                </a:solidFill>
              </a:rPr>
              <a:t>[End of Section]</a:t>
            </a:r>
          </a:p>
        </p:txBody>
      </p:sp>
      <p:sp>
        <p:nvSpPr>
          <p:cNvPr id="174090" name="Text Box 10"/>
          <p:cNvSpPr txBox="1">
            <a:spLocks noChangeArrowheads="1"/>
          </p:cNvSpPr>
          <p:nvPr/>
        </p:nvSpPr>
        <p:spPr bwMode="auto">
          <a:xfrm>
            <a:off x="533400" y="1536700"/>
            <a:ext cx="8239125"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a:solidFill>
                  <a:srgbClr val="FFFF99"/>
                </a:solidFill>
              </a:rPr>
              <a:t>Felix and Antonio have been informed that they will fight each other in the division boxing finals. The winner will go to the Golden Gloves Championship Tournament.</a:t>
            </a:r>
          </a:p>
        </p:txBody>
      </p:sp>
      <p:sp>
        <p:nvSpPr>
          <p:cNvPr id="174091" name="Text Box 11"/>
          <p:cNvSpPr txBox="1">
            <a:spLocks noChangeArrowheads="1"/>
          </p:cNvSpPr>
          <p:nvPr/>
        </p:nvSpPr>
        <p:spPr bwMode="auto">
          <a:xfrm>
            <a:off x="4064000" y="3200400"/>
            <a:ext cx="4486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a:solidFill>
                  <a:srgbClr val="FFFF99"/>
                </a:solidFill>
              </a:rPr>
              <a:t>Who will win?</a:t>
            </a:r>
          </a:p>
        </p:txBody>
      </p:sp>
      <p:pic>
        <p:nvPicPr>
          <p:cNvPr id="174114" name="Picture 34" descr="27325"/>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98563" y="3165475"/>
            <a:ext cx="1819275" cy="2751138"/>
          </a:xfr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4116" name="Text Box 36"/>
          <p:cNvSpPr txBox="1">
            <a:spLocks noChangeArrowheads="1"/>
          </p:cNvSpPr>
          <p:nvPr/>
        </p:nvSpPr>
        <p:spPr bwMode="auto">
          <a:xfrm>
            <a:off x="4064000" y="4368800"/>
            <a:ext cx="4486275"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a:solidFill>
                  <a:srgbClr val="FFFF99"/>
                </a:solidFill>
              </a:rPr>
              <a:t>Can their friendship stand the test?</a:t>
            </a:r>
          </a:p>
        </p:txBody>
      </p:sp>
      <p:sp>
        <p:nvSpPr>
          <p:cNvPr id="174118" name="Text Box 38"/>
          <p:cNvSpPr txBox="1">
            <a:spLocks noChangeArrowheads="1"/>
          </p:cNvSpPr>
          <p:nvPr/>
        </p:nvSpPr>
        <p:spPr bwMode="auto">
          <a:xfrm>
            <a:off x="4064000" y="3784600"/>
            <a:ext cx="4486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a:solidFill>
                  <a:srgbClr val="FFFF99"/>
                </a:solidFill>
              </a:rPr>
              <a:t>Could they both lose?</a:t>
            </a:r>
          </a:p>
        </p:txBody>
      </p:sp>
      <p:pic>
        <p:nvPicPr>
          <p:cNvPr id="174119" name="Picture 3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27325" y="2779713"/>
            <a:ext cx="142875" cy="95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58136000"/>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nodeType="afterEffect">
                                  <p:stCondLst>
                                    <p:cond delay="0"/>
                                  </p:stCondLst>
                                  <p:childTnLst>
                                    <p:set>
                                      <p:cBhvr>
                                        <p:cTn id="6" dur="1" fill="hold">
                                          <p:stCondLst>
                                            <p:cond delay="0"/>
                                          </p:stCondLst>
                                        </p:cTn>
                                        <p:tgtEl>
                                          <p:spTgt spid="174114"/>
                                        </p:tgtEl>
                                        <p:attrNameLst>
                                          <p:attrName>style.visibility</p:attrName>
                                        </p:attrNameLst>
                                      </p:cBhvr>
                                      <p:to>
                                        <p:strVal val="visible"/>
                                      </p:to>
                                    </p:set>
                                    <p:anim calcmode="lin" valueType="num">
                                      <p:cBhvr>
                                        <p:cTn id="7" dur="500" fill="hold"/>
                                        <p:tgtEl>
                                          <p:spTgt spid="174114"/>
                                        </p:tgtEl>
                                        <p:attrNameLst>
                                          <p:attrName>ppt_x</p:attrName>
                                        </p:attrNameLst>
                                      </p:cBhvr>
                                      <p:tavLst>
                                        <p:tav tm="0">
                                          <p:val>
                                            <p:strVal val="#ppt_x"/>
                                          </p:val>
                                        </p:tav>
                                        <p:tav tm="100000">
                                          <p:val>
                                            <p:strVal val="#ppt_x"/>
                                          </p:val>
                                        </p:tav>
                                      </p:tavLst>
                                    </p:anim>
                                    <p:anim calcmode="lin" valueType="num">
                                      <p:cBhvr>
                                        <p:cTn id="8" dur="500" fill="hold"/>
                                        <p:tgtEl>
                                          <p:spTgt spid="174114"/>
                                        </p:tgtEl>
                                        <p:attrNameLst>
                                          <p:attrName>ppt_y</p:attrName>
                                        </p:attrNameLst>
                                      </p:cBhvr>
                                      <p:tavLst>
                                        <p:tav tm="0">
                                          <p:val>
                                            <p:strVal val="#ppt_y+#ppt_h/2"/>
                                          </p:val>
                                        </p:tav>
                                        <p:tav tm="100000">
                                          <p:val>
                                            <p:strVal val="#ppt_y"/>
                                          </p:val>
                                        </p:tav>
                                      </p:tavLst>
                                    </p:anim>
                                    <p:anim calcmode="lin" valueType="num">
                                      <p:cBhvr>
                                        <p:cTn id="9" dur="500" fill="hold"/>
                                        <p:tgtEl>
                                          <p:spTgt spid="174114"/>
                                        </p:tgtEl>
                                        <p:attrNameLst>
                                          <p:attrName>ppt_w</p:attrName>
                                        </p:attrNameLst>
                                      </p:cBhvr>
                                      <p:tavLst>
                                        <p:tav tm="0">
                                          <p:val>
                                            <p:strVal val="#ppt_w"/>
                                          </p:val>
                                        </p:tav>
                                        <p:tav tm="100000">
                                          <p:val>
                                            <p:strVal val="#ppt_w"/>
                                          </p:val>
                                        </p:tav>
                                      </p:tavLst>
                                    </p:anim>
                                    <p:anim calcmode="lin" valueType="num">
                                      <p:cBhvr>
                                        <p:cTn id="10" dur="500" fill="hold"/>
                                        <p:tgtEl>
                                          <p:spTgt spid="174114"/>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0"/>
                                          </p:stCondLst>
                                        </p:cTn>
                                        <p:tgtEl>
                                          <p:spTgt spid="174119"/>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74091"/>
                                        </p:tgtEl>
                                        <p:attrNameLst>
                                          <p:attrName>style.visibility</p:attrName>
                                        </p:attrNameLst>
                                      </p:cBhvr>
                                      <p:to>
                                        <p:strVal val="visible"/>
                                      </p:to>
                                    </p:set>
                                    <p:animEffect transition="in" filter="wipe(left)">
                                      <p:cBhvr>
                                        <p:cTn id="18" dur="1000"/>
                                        <p:tgtEl>
                                          <p:spTgt spid="17409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74118"/>
                                        </p:tgtEl>
                                        <p:attrNameLst>
                                          <p:attrName>style.visibility</p:attrName>
                                        </p:attrNameLst>
                                      </p:cBhvr>
                                      <p:to>
                                        <p:strVal val="visible"/>
                                      </p:to>
                                    </p:set>
                                    <p:animEffect transition="in" filter="wipe(left)">
                                      <p:cBhvr>
                                        <p:cTn id="22" dur="1000"/>
                                        <p:tgtEl>
                                          <p:spTgt spid="174118"/>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74116"/>
                                        </p:tgtEl>
                                        <p:attrNameLst>
                                          <p:attrName>style.visibility</p:attrName>
                                        </p:attrNameLst>
                                      </p:cBhvr>
                                      <p:to>
                                        <p:strVal val="visible"/>
                                      </p:to>
                                    </p:set>
                                    <p:animEffect transition="in" filter="wipe(left)">
                                      <p:cBhvr>
                                        <p:cTn id="26" dur="1000"/>
                                        <p:tgtEl>
                                          <p:spTgt spid="174116"/>
                                        </p:tgtEl>
                                      </p:cBhvr>
                                    </p:animEffect>
                                  </p:childTnLst>
                                </p:cTn>
                              </p:par>
                            </p:childTnLst>
                          </p:cTn>
                        </p:par>
                        <p:par>
                          <p:cTn id="27" fill="hold" nodeType="afterGroup">
                            <p:stCondLst>
                              <p:cond delay="3000"/>
                            </p:stCondLst>
                            <p:childTnLst>
                              <p:par>
                                <p:cTn id="28" presetID="1" presetClass="entr" presetSubtype="0" fill="hold" grpId="0" nodeType="afterEffect">
                                  <p:stCondLst>
                                    <p:cond delay="0"/>
                                  </p:stCondLst>
                                  <p:childTnLst>
                                    <p:set>
                                      <p:cBhvr>
                                        <p:cTn id="29" dur="1" fill="hold">
                                          <p:stCondLst>
                                            <p:cond delay="0"/>
                                          </p:stCondLst>
                                        </p:cTn>
                                        <p:tgtEl>
                                          <p:spTgt spid="1740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8" grpId="0"/>
      <p:bldP spid="174091" grpId="0"/>
      <p:bldP spid="174116" grpId="0"/>
      <p:bldP spid="1741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noFill/>
          <a:ln/>
        </p:spPr>
        <p:txBody>
          <a:bodyPr/>
          <a:lstStyle/>
          <a:p>
            <a:r>
              <a:rPr lang="en-US"/>
              <a:t>Amigo Brothers</a:t>
            </a:r>
            <a:br>
              <a:rPr lang="en-US"/>
            </a:br>
            <a:r>
              <a:rPr lang="en-US" sz="1800"/>
              <a:t>Literary Focus: Internal and External Conflict</a:t>
            </a:r>
          </a:p>
        </p:txBody>
      </p:sp>
      <p:sp>
        <p:nvSpPr>
          <p:cNvPr id="226308" name="Text Box 4"/>
          <p:cNvSpPr txBox="1">
            <a:spLocks noChangeArrowheads="1"/>
          </p:cNvSpPr>
          <p:nvPr/>
        </p:nvSpPr>
        <p:spPr bwMode="auto">
          <a:xfrm>
            <a:off x="533400" y="1536700"/>
            <a:ext cx="52451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sz="2400" dirty="0">
                <a:solidFill>
                  <a:srgbClr val="FFFF99"/>
                </a:solidFill>
              </a:rPr>
              <a:t>An </a:t>
            </a:r>
            <a:r>
              <a:rPr lang="en-US" sz="2400" b="1" dirty="0">
                <a:solidFill>
                  <a:srgbClr val="FFFF99"/>
                </a:solidFill>
              </a:rPr>
              <a:t>internal conflict</a:t>
            </a:r>
            <a:r>
              <a:rPr lang="en-US" sz="2400" dirty="0">
                <a:solidFill>
                  <a:srgbClr val="FFFF99"/>
                </a:solidFill>
              </a:rPr>
              <a:t>, such as making a decision or facing a fear, occurs within a character’s mind. </a:t>
            </a:r>
          </a:p>
        </p:txBody>
      </p:sp>
      <p:sp>
        <p:nvSpPr>
          <p:cNvPr id="226314" name="Text Box 10"/>
          <p:cNvSpPr txBox="1">
            <a:spLocks noChangeArrowheads="1"/>
          </p:cNvSpPr>
          <p:nvPr/>
        </p:nvSpPr>
        <p:spPr bwMode="auto">
          <a:xfrm>
            <a:off x="1066800" y="3263900"/>
            <a:ext cx="4813300"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pPr>
            <a:r>
              <a:rPr lang="en-US" sz="2400" dirty="0">
                <a:solidFill>
                  <a:srgbClr val="FFFF99"/>
                </a:solidFill>
              </a:rPr>
              <a:t>The main characters in “Amigo Brothers” also face an </a:t>
            </a:r>
            <a:r>
              <a:rPr lang="en-US" sz="2400" i="1" dirty="0">
                <a:solidFill>
                  <a:srgbClr val="FFFF99"/>
                </a:solidFill>
              </a:rPr>
              <a:t>internal </a:t>
            </a:r>
            <a:r>
              <a:rPr lang="en-US" sz="2400" dirty="0">
                <a:solidFill>
                  <a:srgbClr val="FFFF99"/>
                </a:solidFill>
              </a:rPr>
              <a:t>conflict.  As you read, try to figure out what two forces oppose each other in their internal conflict.</a:t>
            </a:r>
          </a:p>
        </p:txBody>
      </p:sp>
      <p:sp>
        <p:nvSpPr>
          <p:cNvPr id="226320" name="Text Box 16"/>
          <p:cNvSpPr txBox="1">
            <a:spLocks noChangeArrowheads="1"/>
          </p:cNvSpPr>
          <p:nvPr/>
        </p:nvSpPr>
        <p:spPr bwMode="auto">
          <a:xfrm>
            <a:off x="696496" y="5637205"/>
            <a:ext cx="7353300" cy="954107"/>
          </a:xfrm>
          <a:prstGeom prst="rect">
            <a:avLst/>
          </a:prstGeom>
          <a:solidFill>
            <a:srgbClr val="FFFF00"/>
          </a:solidFill>
          <a:ln>
            <a:noFill/>
          </a:ln>
          <a:effectLst/>
          <a:extLst/>
        </p:spPr>
        <p:txBody>
          <a:bodyPr wrap="square">
            <a:spAutoFit/>
          </a:bodyPr>
          <a:lstStyle/>
          <a:p>
            <a:pPr algn="ctr">
              <a:spcBef>
                <a:spcPct val="50000"/>
              </a:spcBef>
            </a:pPr>
            <a:r>
              <a:rPr lang="en-US" sz="2800" b="1" dirty="0" smtClean="0"/>
              <a:t>How has </a:t>
            </a:r>
            <a:r>
              <a:rPr lang="en-US" sz="2800" b="1" u="sng" dirty="0" smtClean="0"/>
              <a:t>coping</a:t>
            </a:r>
            <a:r>
              <a:rPr lang="en-US" sz="2800" b="1" dirty="0" smtClean="0"/>
              <a:t> with this internal conflict defined each character? </a:t>
            </a:r>
            <a:endParaRPr lang="en-US" sz="2800" b="1" dirty="0"/>
          </a:p>
        </p:txBody>
      </p:sp>
      <p:pic>
        <p:nvPicPr>
          <p:cNvPr id="226321" name="Picture 17"/>
          <p:cNvPicPr>
            <a:picLocks noGrp="1" noChangeAspect="1" noChangeArrowheads="1"/>
          </p:cNvPicPr>
          <p:nvPr>
            <p:ph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23263" y="4646613"/>
            <a:ext cx="142875" cy="95250"/>
          </a:xfr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26322" name="Picture 18" descr="c05s0101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032500" y="1801813"/>
            <a:ext cx="2022475" cy="29511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0877626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263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26314"/>
                                        </p:tgtEl>
                                        <p:attrNameLst>
                                          <p:attrName>style.visibility</p:attrName>
                                        </p:attrNameLst>
                                      </p:cBhvr>
                                      <p:to>
                                        <p:strVal val="visible"/>
                                      </p:to>
                                    </p:set>
                                    <p:animEffect transition="in" filter="wipe(left)">
                                      <p:cBhvr>
                                        <p:cTn id="11" dur="500"/>
                                        <p:tgtEl>
                                          <p:spTgt spid="226314"/>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26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4" grpId="0"/>
      <p:bldP spid="2263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Defining Coping</a:t>
            </a:r>
          </a:p>
        </p:txBody>
      </p:sp>
      <p:sp>
        <p:nvSpPr>
          <p:cNvPr id="19459" name="Rectangle 3"/>
          <p:cNvSpPr>
            <a:spLocks noGrp="1" noChangeArrowheads="1"/>
          </p:cNvSpPr>
          <p:nvPr>
            <p:ph sz="half" idx="1"/>
          </p:nvPr>
        </p:nvSpPr>
        <p:spPr>
          <a:ln>
            <a:solidFill>
              <a:schemeClr val="accent5">
                <a:lumMod val="75000"/>
              </a:schemeClr>
            </a:solidFill>
          </a:ln>
        </p:spPr>
        <p:txBody>
          <a:bodyPr/>
          <a:lstStyle/>
          <a:p>
            <a:pPr>
              <a:lnSpc>
                <a:spcPct val="90000"/>
              </a:lnSpc>
              <a:buFontTx/>
              <a:buNone/>
            </a:pPr>
            <a:r>
              <a:rPr lang="en-US" sz="2800" b="0" dirty="0" smtClean="0"/>
              <a:t>  </a:t>
            </a:r>
            <a:endParaRPr lang="en-US" sz="2400" dirty="0" smtClean="0"/>
          </a:p>
          <a:p>
            <a:pPr>
              <a:lnSpc>
                <a:spcPct val="90000"/>
              </a:lnSpc>
              <a:buFontTx/>
              <a:buNone/>
            </a:pPr>
            <a:r>
              <a:rPr lang="en-US" sz="2400" dirty="0" smtClean="0"/>
              <a:t>    …anything people do to adjust to the challenges and demands of stress… </a:t>
            </a:r>
          </a:p>
          <a:p>
            <a:pPr>
              <a:lnSpc>
                <a:spcPct val="90000"/>
              </a:lnSpc>
              <a:buFontTx/>
              <a:buNone/>
            </a:pPr>
            <a:endParaRPr lang="en-US" sz="2400" dirty="0" smtClean="0"/>
          </a:p>
          <a:p>
            <a:pPr>
              <a:lnSpc>
                <a:spcPct val="90000"/>
              </a:lnSpc>
              <a:buFontTx/>
              <a:buNone/>
            </a:pPr>
            <a:r>
              <a:rPr lang="en-US" sz="2400" dirty="0" smtClean="0"/>
              <a:t>	….any adjustments made to reduce the negative impact of stress (Red Cross: Community-based Psychological Support, p. 87)</a:t>
            </a:r>
          </a:p>
          <a:p>
            <a:pPr>
              <a:lnSpc>
                <a:spcPct val="90000"/>
              </a:lnSpc>
              <a:buFontTx/>
              <a:buNone/>
            </a:pPr>
            <a:endParaRPr lang="en-US" sz="2400" dirty="0" smtClean="0"/>
          </a:p>
          <a:p>
            <a:pPr>
              <a:lnSpc>
                <a:spcPct val="90000"/>
              </a:lnSpc>
              <a:buFontTx/>
              <a:buNone/>
            </a:pPr>
            <a:endParaRPr lang="en-US" sz="2000" b="0" dirty="0" smtClean="0"/>
          </a:p>
        </p:txBody>
      </p:sp>
      <p:pic>
        <p:nvPicPr>
          <p:cNvPr id="4" name="Content Placeholder 3"/>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5181601" y="1904999"/>
            <a:ext cx="3733800" cy="3733800"/>
          </a:xfrm>
        </p:spPr>
      </p:pic>
    </p:spTree>
    <p:extLst>
      <p:ext uri="{BB962C8B-B14F-4D97-AF65-F5344CB8AC3E}">
        <p14:creationId xmlns:p14="http://schemas.microsoft.com/office/powerpoint/2010/main" xmlns="" val="309199804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wipe(down)">
                                      <p:cBhvr>
                                        <p:cTn id="7" dur="500"/>
                                        <p:tgtEl>
                                          <p:spTgt spid="19459">
                                            <p:txEl>
                                              <p:pRg st="1" end="1"/>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animEffect transition="in" filter="wipe(down)">
                                      <p:cBhvr>
                                        <p:cTn id="11"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026"/>
          <p:cNvSpPr>
            <a:spLocks noGrp="1" noChangeArrowheads="1"/>
          </p:cNvSpPr>
          <p:nvPr>
            <p:ph type="title"/>
          </p:nvPr>
        </p:nvSpPr>
        <p:spPr>
          <a:solidFill>
            <a:schemeClr val="accent2">
              <a:lumMod val="60000"/>
              <a:lumOff val="40000"/>
            </a:schemeClr>
          </a:solidFill>
        </p:spPr>
        <p:txBody>
          <a:bodyPr/>
          <a:lstStyle/>
          <a:p>
            <a:r>
              <a:rPr lang="en-US" dirty="0" smtClean="0"/>
              <a:t>Conceptualizing Coping Strategies</a:t>
            </a:r>
          </a:p>
        </p:txBody>
      </p:sp>
      <p:pic>
        <p:nvPicPr>
          <p:cNvPr id="3" name="Content Placeholder 2"/>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a:xfrm>
            <a:off x="990600" y="2286000"/>
            <a:ext cx="2659408" cy="2472531"/>
          </a:xfrm>
        </p:spPr>
      </p:pic>
      <p:sp>
        <p:nvSpPr>
          <p:cNvPr id="2" name="Content Placeholder 1"/>
          <p:cNvSpPr>
            <a:spLocks noGrp="1"/>
          </p:cNvSpPr>
          <p:nvPr>
            <p:ph sz="half" idx="2"/>
          </p:nvPr>
        </p:nvSpPr>
        <p:spPr/>
        <p:txBody>
          <a:bodyPr>
            <a:normAutofit fontScale="85000" lnSpcReduction="20000"/>
          </a:bodyPr>
          <a:lstStyle/>
          <a:p>
            <a:pPr>
              <a:lnSpc>
                <a:spcPct val="90000"/>
              </a:lnSpc>
            </a:pPr>
            <a:r>
              <a:rPr lang="en-US" dirty="0" smtClean="0"/>
              <a:t>Biological/physiological – fight or flight</a:t>
            </a:r>
          </a:p>
          <a:p>
            <a:pPr>
              <a:lnSpc>
                <a:spcPct val="90000"/>
              </a:lnSpc>
              <a:buFontTx/>
              <a:buNone/>
            </a:pPr>
            <a:endParaRPr lang="en-US" dirty="0" smtClean="0"/>
          </a:p>
          <a:p>
            <a:pPr>
              <a:lnSpc>
                <a:spcPct val="90000"/>
              </a:lnSpc>
            </a:pPr>
            <a:r>
              <a:rPr lang="en-US" dirty="0" smtClean="0"/>
              <a:t>Cognitive – how we think about the situation</a:t>
            </a:r>
          </a:p>
          <a:p>
            <a:pPr>
              <a:lnSpc>
                <a:spcPct val="90000"/>
              </a:lnSpc>
              <a:buFontTx/>
              <a:buNone/>
            </a:pPr>
            <a:endParaRPr lang="en-US" dirty="0" smtClean="0"/>
          </a:p>
          <a:p>
            <a:pPr>
              <a:lnSpc>
                <a:spcPct val="90000"/>
              </a:lnSpc>
            </a:pPr>
            <a:r>
              <a:rPr lang="en-US" dirty="0" smtClean="0"/>
              <a:t>Behavioral – behavior related to mental process</a:t>
            </a:r>
          </a:p>
          <a:p>
            <a:pPr>
              <a:lnSpc>
                <a:spcPct val="90000"/>
              </a:lnSpc>
              <a:buFontTx/>
              <a:buNone/>
            </a:pPr>
            <a:endParaRPr lang="en-US" dirty="0" smtClean="0"/>
          </a:p>
          <a:p>
            <a:pPr>
              <a:lnSpc>
                <a:spcPct val="90000"/>
              </a:lnSpc>
            </a:pPr>
            <a:r>
              <a:rPr lang="en-US" dirty="0" smtClean="0"/>
              <a:t>Learned – strategies learned from modeling/observation</a:t>
            </a:r>
          </a:p>
          <a:p>
            <a:pPr>
              <a:lnSpc>
                <a:spcPct val="90000"/>
              </a:lnSpc>
            </a:pPr>
            <a:endParaRPr lang="en-US" dirty="0" smtClean="0"/>
          </a:p>
          <a:p>
            <a:pPr>
              <a:lnSpc>
                <a:spcPct val="90000"/>
              </a:lnSpc>
            </a:pPr>
            <a:r>
              <a:rPr lang="en-US" dirty="0" smtClean="0"/>
              <a:t>Intentioned – voluntary/involuntary</a:t>
            </a:r>
          </a:p>
          <a:p>
            <a:endParaRPr lang="en-US" dirty="0"/>
          </a:p>
        </p:txBody>
      </p:sp>
    </p:spTree>
    <p:extLst>
      <p:ext uri="{BB962C8B-B14F-4D97-AF65-F5344CB8AC3E}">
        <p14:creationId xmlns:p14="http://schemas.microsoft.com/office/powerpoint/2010/main" xmlns="" val="18234154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p:cTn id="39"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914400"/>
            <a:ext cx="3276600" cy="5638800"/>
          </a:xfrm>
          <a:solidFill>
            <a:schemeClr val="accent1">
              <a:lumMod val="60000"/>
              <a:lumOff val="40000"/>
            </a:schemeClr>
          </a:solidFill>
        </p:spPr>
        <p:txBody>
          <a:bodyPr>
            <a:normAutofit lnSpcReduction="10000"/>
          </a:bodyPr>
          <a:lstStyle/>
          <a:p>
            <a:r>
              <a:rPr lang="en-US" dirty="0" smtClean="0"/>
              <a:t>Try to keep in mind:</a:t>
            </a:r>
          </a:p>
          <a:p>
            <a:endParaRPr lang="en-US" dirty="0"/>
          </a:p>
          <a:p>
            <a:pPr marL="285750" indent="-285750">
              <a:buFont typeface="Arial" pitchFamily="34" charset="0"/>
              <a:buChar char="•"/>
            </a:pPr>
            <a:r>
              <a:rPr lang="en-US" sz="1800" dirty="0" smtClean="0"/>
              <a:t>The </a:t>
            </a:r>
            <a:r>
              <a:rPr lang="en-US" sz="1800" b="1" dirty="0"/>
              <a:t>I</a:t>
            </a:r>
            <a:r>
              <a:rPr lang="en-US" sz="1800" b="1" dirty="0" smtClean="0"/>
              <a:t>nternal Conflict </a:t>
            </a:r>
            <a:r>
              <a:rPr lang="en-US" sz="1800" dirty="0" smtClean="0"/>
              <a:t>that each character is going through.</a:t>
            </a:r>
          </a:p>
          <a:p>
            <a:pPr marL="285750" indent="-285750">
              <a:buFont typeface="Arial" pitchFamily="34" charset="0"/>
              <a:buChar char="•"/>
            </a:pPr>
            <a:endParaRPr lang="en-US" sz="1800" dirty="0"/>
          </a:p>
          <a:p>
            <a:pPr marL="285750" indent="-285750">
              <a:buFont typeface="Arial" pitchFamily="34" charset="0"/>
              <a:buChar char="•"/>
            </a:pPr>
            <a:r>
              <a:rPr lang="en-US" sz="1800" dirty="0" smtClean="0"/>
              <a:t>How </a:t>
            </a:r>
            <a:r>
              <a:rPr lang="en-US" sz="1800" dirty="0" smtClean="0"/>
              <a:t>they </a:t>
            </a:r>
            <a:r>
              <a:rPr lang="en-US" sz="1800" b="1" dirty="0" smtClean="0"/>
              <a:t>cope</a:t>
            </a:r>
            <a:r>
              <a:rPr lang="en-US" sz="1800" dirty="0" smtClean="0"/>
              <a:t> with that stress?</a:t>
            </a:r>
          </a:p>
          <a:p>
            <a:pPr marL="285750" indent="-285750">
              <a:buFont typeface="Arial" pitchFamily="34" charset="0"/>
              <a:buChar char="•"/>
            </a:pPr>
            <a:endParaRPr lang="en-US" sz="1800" dirty="0"/>
          </a:p>
          <a:p>
            <a:pPr marL="285750" indent="-285750">
              <a:buFont typeface="Arial" pitchFamily="34" charset="0"/>
              <a:buChar char="•"/>
            </a:pPr>
            <a:r>
              <a:rPr lang="en-US" sz="1800" dirty="0" smtClean="0"/>
              <a:t>What each characters’ </a:t>
            </a:r>
            <a:r>
              <a:rPr lang="en-US" sz="1800" b="1" dirty="0" smtClean="0"/>
              <a:t>actions, words and/or description </a:t>
            </a:r>
            <a:r>
              <a:rPr lang="en-US" sz="1800" dirty="0" smtClean="0"/>
              <a:t>tells the reader about their personality?</a:t>
            </a:r>
          </a:p>
          <a:p>
            <a:pPr marL="285750" indent="-285750">
              <a:buFont typeface="Arial" pitchFamily="34" charset="0"/>
              <a:buChar char="•"/>
            </a:pPr>
            <a:endParaRPr lang="en-US" sz="1800" dirty="0"/>
          </a:p>
          <a:p>
            <a:pPr marL="285750" indent="-285750">
              <a:buFont typeface="Arial" pitchFamily="34" charset="0"/>
              <a:buChar char="•"/>
            </a:pPr>
            <a:r>
              <a:rPr lang="en-US" sz="1800" dirty="0" smtClean="0"/>
              <a:t>What adjectives define them?</a:t>
            </a:r>
          </a:p>
          <a:p>
            <a:pPr marL="285750" indent="-285750">
              <a:buFont typeface="Arial" pitchFamily="34" charset="0"/>
              <a:buChar char="•"/>
            </a:pPr>
            <a:endParaRPr lang="en-US" sz="1800" dirty="0"/>
          </a:p>
          <a:p>
            <a:pPr marL="285750" indent="-285750">
              <a:buFont typeface="Arial" pitchFamily="34" charset="0"/>
              <a:buChar char="•"/>
            </a:pPr>
            <a:r>
              <a:rPr lang="en-US" sz="1800" dirty="0" smtClean="0"/>
              <a:t>Be sure to connect how their type of coping has told the reader what type of person they are.</a:t>
            </a:r>
            <a:endParaRPr lang="en-US" sz="1800" dirty="0"/>
          </a:p>
        </p:txBody>
      </p:sp>
      <p:pic>
        <p:nvPicPr>
          <p:cNvPr id="5" name="Content Placeholder 4" descr="c05s0100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6200" y="1371600"/>
            <a:ext cx="5111750" cy="363223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4"/>
          <p:cNvSpPr>
            <a:spLocks noGrp="1" noChangeArrowheads="1"/>
          </p:cNvSpPr>
          <p:nvPr>
            <p:ph type="title"/>
          </p:nvPr>
        </p:nvSpPr>
        <p:spPr>
          <a:xfrm>
            <a:off x="2743200" y="152400"/>
            <a:ext cx="4724400" cy="869950"/>
          </a:xfrm>
          <a:noFill/>
          <a:ln/>
        </p:spPr>
        <p:txBody>
          <a:bodyPr>
            <a:noAutofit/>
          </a:bodyPr>
          <a:lstStyle/>
          <a:p>
            <a:pPr algn="ctr"/>
            <a:r>
              <a:rPr lang="en-US" sz="3600" dirty="0"/>
              <a:t>Amigo Brothers</a:t>
            </a:r>
            <a:r>
              <a:rPr lang="en-US" sz="2400" dirty="0"/>
              <a:t/>
            </a:r>
            <a:br>
              <a:rPr lang="en-US" sz="2400" dirty="0"/>
            </a:br>
            <a:r>
              <a:rPr lang="en-US" sz="1400" i="1" dirty="0"/>
              <a:t>by</a:t>
            </a:r>
            <a:r>
              <a:rPr lang="en-US" sz="1400" dirty="0"/>
              <a:t> </a:t>
            </a:r>
            <a:r>
              <a:rPr lang="en-US" sz="1400" dirty="0" err="1"/>
              <a:t>Piri</a:t>
            </a:r>
            <a:r>
              <a:rPr lang="en-US" sz="1400" dirty="0"/>
              <a:t> Thomas</a:t>
            </a:r>
          </a:p>
        </p:txBody>
      </p:sp>
    </p:spTree>
    <p:extLst>
      <p:ext uri="{BB962C8B-B14F-4D97-AF65-F5344CB8AC3E}">
        <p14:creationId xmlns:p14="http://schemas.microsoft.com/office/powerpoint/2010/main" xmlns="" val="312257390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668</Words>
  <Application>Microsoft Office PowerPoint</Application>
  <PresentationFormat>On-screen Show (4:3)</PresentationFormat>
  <Paragraphs>70</Paragraphs>
  <Slides>8</Slides>
  <Notes>7</Notes>
  <HiddenSlides>2</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Amigo Brothers by Piri Thomas</vt:lpstr>
      <vt:lpstr>Amigo Brothers Background</vt:lpstr>
      <vt:lpstr>Amigo Brothers Background</vt:lpstr>
      <vt:lpstr>Amigo Brothers by Piri Thomas</vt:lpstr>
      <vt:lpstr>Amigo Brothers Literary Focus: Internal and External Conflict</vt:lpstr>
      <vt:lpstr>Defining Coping</vt:lpstr>
      <vt:lpstr>Conceptualizing Coping Strategies</vt:lpstr>
      <vt:lpstr>Amigo Brothers by Piri Thomas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Lodge, Robbie</dc:creator>
  <cp:lastModifiedBy>robbie.vaughn</cp:lastModifiedBy>
  <cp:revision>13</cp:revision>
  <dcterms:created xsi:type="dcterms:W3CDTF">2013-11-21T23:41:09Z</dcterms:created>
  <dcterms:modified xsi:type="dcterms:W3CDTF">2013-11-22T18:58:44Z</dcterms:modified>
</cp:coreProperties>
</file>