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69" r:id="rId14"/>
    <p:sldId id="272" r:id="rId15"/>
    <p:sldId id="290" r:id="rId16"/>
    <p:sldId id="282" r:id="rId17"/>
    <p:sldId id="283" r:id="rId18"/>
    <p:sldId id="284" r:id="rId19"/>
    <p:sldId id="286" r:id="rId20"/>
    <p:sldId id="288" r:id="rId21"/>
    <p:sldId id="289" r:id="rId22"/>
    <p:sldId id="285" r:id="rId23"/>
    <p:sldId id="287" r:id="rId24"/>
    <p:sldId id="291" r:id="rId25"/>
    <p:sldId id="271" r:id="rId26"/>
    <p:sldId id="274" r:id="rId27"/>
    <p:sldId id="275" r:id="rId28"/>
    <p:sldId id="276" r:id="rId29"/>
    <p:sldId id="277" r:id="rId30"/>
    <p:sldId id="278" r:id="rId31"/>
    <p:sldId id="279" r:id="rId32"/>
    <p:sldId id="280" r:id="rId33"/>
    <p:sldId id="281" r:id="rId34"/>
    <p:sldId id="25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8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3B627-7530-432D-84E8-F9BCDD272037}" type="datetimeFigureOut">
              <a:rPr lang="en-US" smtClean="0"/>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382DB-CAD8-4F0D-B56B-A0A27A6E15B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884A8-9410-4B40-A51E-7DE9D591959E}" type="slidenum">
              <a:rPr lang="en-US"/>
              <a:pPr/>
              <a:t>2</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CF262-1BAC-4931-B3A4-4A2C16FBE96C}" type="slidenum">
              <a:rPr lang="en-US"/>
              <a:pPr/>
              <a:t>3</a:t>
            </a:fld>
            <a:endParaRPr 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D244A5-F36A-4FDB-ADBD-863264E3971B}" type="slidenum">
              <a:rPr lang="en-US"/>
              <a:pPr/>
              <a:t>4</a:t>
            </a:fld>
            <a:endParaRPr lang="en-US"/>
          </a:p>
        </p:txBody>
      </p:sp>
      <p:sp>
        <p:nvSpPr>
          <p:cNvPr id="173058" name="Rectangle 2"/>
          <p:cNvSpPr>
            <a:spLocks noRo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80AE8-C3A1-4D6D-8E60-691BE28CBFF1}" type="slidenum">
              <a:rPr lang="en-US"/>
              <a:pPr/>
              <a:t>5</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4084E2-28D7-4549-9305-701A383C0BC5}" type="slidenum">
              <a:rPr lang="en-US"/>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59DAFE-8643-4F73-B123-33F5A2E70E81}" type="slidenum">
              <a:rPr lang="en-US"/>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CA3E22-C732-42C2-98CE-26EB3F21EF53}" type="slidenum">
              <a:rPr lang="en-US"/>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CA3E22-C732-42C2-98CE-26EB3F21EF53}" type="slidenum">
              <a:rPr lang="en-US"/>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D23C6A-3A24-4C56-8F40-D1CAE9E7705B}" type="slidenum">
              <a:rPr lang="en-US"/>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C4041C3-66FE-4E72-B349-CC63ADC26181}" type="datetimeFigureOut">
              <a:rPr lang="en-US" smtClean="0"/>
              <a:t>12/1/2013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C214138-0AE9-49BF-9A9C-2EF00363D94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4041C3-66FE-4E72-B349-CC63ADC26181}"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4138-0AE9-49BF-9A9C-2EF00363D9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C4041C3-66FE-4E72-B349-CC63ADC26181}" type="datetimeFigureOut">
              <a:rPr lang="en-US" smtClean="0"/>
              <a:t>12/1/2013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C214138-0AE9-49BF-9A9C-2EF00363D94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A310B7C-1EBB-4C1E-B7D5-EA9A5801570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1C4F95B-5D51-49D6-9A7B-93B505FA026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3EA5638-B87D-4165-8C0A-A9A86237842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C4041C3-66FE-4E72-B349-CC63ADC26181}"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C214138-0AE9-49BF-9A9C-2EF00363D94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C4041C3-66FE-4E72-B349-CC63ADC26181}" type="datetimeFigureOut">
              <a:rPr lang="en-US" smtClean="0"/>
              <a:t>12/1/2013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C214138-0AE9-49BF-9A9C-2EF00363D94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C4041C3-66FE-4E72-B349-CC63ADC26181}" type="datetimeFigureOut">
              <a:rPr lang="en-US" smtClean="0"/>
              <a:t>12/1/2013</a:t>
            </a:fld>
            <a:endParaRPr lang="en-US"/>
          </a:p>
        </p:txBody>
      </p:sp>
      <p:sp>
        <p:nvSpPr>
          <p:cNvPr id="10" name="Slide Number Placeholder 9"/>
          <p:cNvSpPr>
            <a:spLocks noGrp="1"/>
          </p:cNvSpPr>
          <p:nvPr>
            <p:ph type="sldNum" sz="quarter" idx="16"/>
          </p:nvPr>
        </p:nvSpPr>
        <p:spPr/>
        <p:txBody>
          <a:bodyPr rtlCol="0"/>
          <a:lstStyle/>
          <a:p>
            <a:fld id="{3C214138-0AE9-49BF-9A9C-2EF00363D94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C4041C3-66FE-4E72-B349-CC63ADC26181}" type="datetimeFigureOut">
              <a:rPr lang="en-US" smtClean="0"/>
              <a:t>12/1/2013</a:t>
            </a:fld>
            <a:endParaRPr lang="en-US"/>
          </a:p>
        </p:txBody>
      </p:sp>
      <p:sp>
        <p:nvSpPr>
          <p:cNvPr id="12" name="Slide Number Placeholder 11"/>
          <p:cNvSpPr>
            <a:spLocks noGrp="1"/>
          </p:cNvSpPr>
          <p:nvPr>
            <p:ph type="sldNum" sz="quarter" idx="16"/>
          </p:nvPr>
        </p:nvSpPr>
        <p:spPr/>
        <p:txBody>
          <a:bodyPr rtlCol="0"/>
          <a:lstStyle/>
          <a:p>
            <a:fld id="{3C214138-0AE9-49BF-9A9C-2EF00363D94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4041C3-66FE-4E72-B349-CC63ADC26181}" type="datetimeFigureOut">
              <a:rPr lang="en-US" smtClean="0"/>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C214138-0AE9-49BF-9A9C-2EF00363D9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041C3-66FE-4E72-B349-CC63ADC26181}" type="datetimeFigureOut">
              <a:rPr lang="en-US" smtClean="0"/>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C214138-0AE9-49BF-9A9C-2EF00363D9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4041C3-66FE-4E72-B349-CC63ADC26181}"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C214138-0AE9-49BF-9A9C-2EF00363D94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C4041C3-66FE-4E72-B349-CC63ADC26181}" type="datetimeFigureOut">
              <a:rPr lang="en-US" smtClean="0"/>
              <a:t>12/1/2013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C214138-0AE9-49BF-9A9C-2EF00363D94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C4041C3-66FE-4E72-B349-CC63ADC26181}" type="datetimeFigureOut">
              <a:rPr lang="en-US" smtClean="0"/>
              <a:t>12/1/2013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C214138-0AE9-49BF-9A9C-2EF00363D9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nglishpage.com/verbpage/activepassiv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XjVlyIvLg3Q"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GB" dirty="0" smtClean="0"/>
              <a:t>A Christmas Carol</a:t>
            </a:r>
            <a:endParaRPr lang="en-GB" dirty="0"/>
          </a:p>
        </p:txBody>
      </p:sp>
      <p:sp>
        <p:nvSpPr>
          <p:cNvPr id="9219" name="Subtitle 2"/>
          <p:cNvSpPr>
            <a:spLocks noGrp="1"/>
          </p:cNvSpPr>
          <p:nvPr>
            <p:ph type="subTitle" idx="1"/>
          </p:nvPr>
        </p:nvSpPr>
        <p:spPr>
          <a:xfrm>
            <a:off x="2362200" y="6049963"/>
            <a:ext cx="6705600" cy="685800"/>
          </a:xfrm>
        </p:spPr>
        <p:txBody>
          <a:bodyPr/>
          <a:lstStyle/>
          <a:p>
            <a:pPr eaLnBrk="1" hangingPunct="1"/>
            <a:r>
              <a:rPr lang="en-GB" smtClean="0"/>
              <a:t>Lesson 1: Introduction</a:t>
            </a:r>
          </a:p>
        </p:txBody>
      </p:sp>
      <p:pic>
        <p:nvPicPr>
          <p:cNvPr id="9220" name="Picture 2" descr="C:\Users\krista carson\AppData\Local\Microsoft\Windows\Temporary Internet Files\Content.IE5\I1BZ1IAQ\MCj02307410000[1].wmf"/>
          <p:cNvPicPr>
            <a:picLocks noChangeAspect="1" noChangeArrowheads="1"/>
          </p:cNvPicPr>
          <p:nvPr/>
        </p:nvPicPr>
        <p:blipFill>
          <a:blip r:embed="rId2" cstate="print"/>
          <a:srcRect/>
          <a:stretch>
            <a:fillRect/>
          </a:stretch>
        </p:blipFill>
        <p:spPr bwMode="auto">
          <a:xfrm>
            <a:off x="2214563" y="857250"/>
            <a:ext cx="5187950" cy="416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GB" smtClean="0"/>
              <a:t>How </a:t>
            </a:r>
            <a:r>
              <a:rPr lang="en-GB" b="1" i="1" smtClean="0"/>
              <a:t>is </a:t>
            </a:r>
            <a:r>
              <a:rPr lang="en-GB" smtClean="0"/>
              <a:t>Scrooge described?</a:t>
            </a:r>
            <a:endParaRPr lang="en-GB" b="1" i="1" smtClean="0"/>
          </a:p>
        </p:txBody>
      </p:sp>
      <p:sp>
        <p:nvSpPr>
          <p:cNvPr id="37891" name="Content Placeholder 2"/>
          <p:cNvSpPr>
            <a:spLocks noGrp="1"/>
          </p:cNvSpPr>
          <p:nvPr>
            <p:ph sz="quarter" idx="1"/>
          </p:nvPr>
        </p:nvSpPr>
        <p:spPr>
          <a:xfrm>
            <a:off x="250825" y="1643063"/>
            <a:ext cx="8893175" cy="4495800"/>
          </a:xfrm>
        </p:spPr>
        <p:txBody>
          <a:bodyPr/>
          <a:lstStyle/>
          <a:p>
            <a:r>
              <a:rPr lang="en-GB" smtClean="0"/>
              <a:t>Looking back at the section of the text in which Scrooge is described, what sort of words are used? Let’s compile a class list here: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GB" smtClean="0"/>
              <a:t>Task</a:t>
            </a:r>
          </a:p>
        </p:txBody>
      </p:sp>
      <p:sp>
        <p:nvSpPr>
          <p:cNvPr id="38915" name="Content Placeholder 2"/>
          <p:cNvSpPr>
            <a:spLocks noGrp="1"/>
          </p:cNvSpPr>
          <p:nvPr>
            <p:ph sz="quarter" idx="1"/>
          </p:nvPr>
        </p:nvSpPr>
        <p:spPr>
          <a:xfrm>
            <a:off x="612775" y="1600200"/>
            <a:ext cx="8153400" cy="4495800"/>
          </a:xfrm>
        </p:spPr>
        <p:txBody>
          <a:bodyPr/>
          <a:lstStyle/>
          <a:p>
            <a:r>
              <a:rPr lang="en-GB" smtClean="0"/>
              <a:t>Using the words used to describe Scrooge, and what we know of him from our reading so far, </a:t>
            </a:r>
            <a:r>
              <a:rPr lang="en-GB" b="1" smtClean="0"/>
              <a:t>sketch an image </a:t>
            </a:r>
            <a:r>
              <a:rPr lang="en-GB" smtClean="0"/>
              <a:t>of Scrooge in your workbooks.</a:t>
            </a:r>
          </a:p>
          <a:p>
            <a:r>
              <a:rPr lang="en-GB" b="1" smtClean="0"/>
              <a:t>Label him </a:t>
            </a:r>
            <a:r>
              <a:rPr lang="en-GB" smtClean="0"/>
              <a:t>with the features described by Dickens.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612775" y="228600"/>
            <a:ext cx="8153400" cy="990600"/>
          </a:xfrm>
        </p:spPr>
        <p:txBody>
          <a:bodyPr/>
          <a:lstStyle/>
          <a:p>
            <a:r>
              <a:rPr lang="en-GB" smtClean="0"/>
              <a:t>Characterization</a:t>
            </a:r>
          </a:p>
        </p:txBody>
      </p:sp>
      <p:sp>
        <p:nvSpPr>
          <p:cNvPr id="39939" name="Content Placeholder 4"/>
          <p:cNvSpPr>
            <a:spLocks noGrp="1"/>
          </p:cNvSpPr>
          <p:nvPr>
            <p:ph sz="quarter" idx="1"/>
          </p:nvPr>
        </p:nvSpPr>
        <p:spPr>
          <a:xfrm>
            <a:off x="612775" y="1600200"/>
            <a:ext cx="8153400" cy="4495800"/>
          </a:xfrm>
        </p:spPr>
        <p:txBody>
          <a:bodyPr>
            <a:normAutofit lnSpcReduction="10000"/>
          </a:bodyPr>
          <a:lstStyle/>
          <a:p>
            <a:r>
              <a:rPr lang="en-GB" sz="3600" smtClean="0"/>
              <a:t>Last lesson we discussed how ‘Scrooge’ has now become linked with grumpiness and a dislike for Christmas. Therefore it can be said he </a:t>
            </a:r>
            <a:r>
              <a:rPr lang="en-GB" sz="3600" b="1" smtClean="0"/>
              <a:t>personifies</a:t>
            </a:r>
            <a:r>
              <a:rPr lang="en-GB" sz="3600" smtClean="0"/>
              <a:t> these type of characteristics.</a:t>
            </a:r>
          </a:p>
          <a:p>
            <a:r>
              <a:rPr lang="en-GB" sz="3600" smtClean="0"/>
              <a:t>How does Dickens </a:t>
            </a:r>
            <a:r>
              <a:rPr lang="en-GB" sz="3600" i="1" smtClean="0"/>
              <a:t>effectively show us that Scrooge is a grumpy old miser </a:t>
            </a:r>
            <a:r>
              <a:rPr lang="en-GB" sz="3600" b="1" smtClean="0"/>
              <a:t>in his description alone</a:t>
            </a:r>
            <a:r>
              <a:rPr lang="en-GB" sz="3600" smtClean="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r>
              <a:rPr lang="en-GB" dirty="0" smtClean="0"/>
              <a:t>Looking into the Character</a:t>
            </a:r>
            <a:endParaRPr lang="en-GB" dirty="0" smtClean="0"/>
          </a:p>
        </p:txBody>
      </p:sp>
      <p:sp>
        <p:nvSpPr>
          <p:cNvPr id="40963" name="Content Placeholder 2"/>
          <p:cNvSpPr>
            <a:spLocks noGrp="1"/>
          </p:cNvSpPr>
          <p:nvPr>
            <p:ph sz="quarter" idx="1"/>
          </p:nvPr>
        </p:nvSpPr>
        <p:spPr>
          <a:xfrm>
            <a:off x="4643438" y="1600200"/>
            <a:ext cx="4122737" cy="4495800"/>
          </a:xfrm>
        </p:spPr>
        <p:txBody>
          <a:bodyPr>
            <a:normAutofit lnSpcReduction="10000"/>
          </a:bodyPr>
          <a:lstStyle/>
          <a:p>
            <a:r>
              <a:rPr lang="en-GB" sz="3600" smtClean="0"/>
              <a:t>What is Scrooge’s </a:t>
            </a:r>
            <a:r>
              <a:rPr lang="en-GB" sz="3600" b="1" smtClean="0"/>
              <a:t>attitude </a:t>
            </a:r>
            <a:r>
              <a:rPr lang="en-GB" sz="3600" smtClean="0"/>
              <a:t>towards Christmas?</a:t>
            </a:r>
          </a:p>
          <a:p>
            <a:r>
              <a:rPr lang="en-GB" sz="3600" smtClean="0"/>
              <a:t>How can his attitude be </a:t>
            </a:r>
            <a:r>
              <a:rPr lang="en-GB" sz="3600" b="1" smtClean="0"/>
              <a:t>linked to Victorian attitudes</a:t>
            </a:r>
            <a:r>
              <a:rPr lang="en-GB" sz="3600" smtClean="0"/>
              <a:t> at the time?</a:t>
            </a:r>
          </a:p>
        </p:txBody>
      </p:sp>
      <p:pic>
        <p:nvPicPr>
          <p:cNvPr id="40964" name="Picture 2" descr="C:\Users\krista carson\AppData\Local\Microsoft\Windows\Temporary Internet Files\Content.IE5\WH10TGR7\MCj02307410000[1].wmf"/>
          <p:cNvPicPr>
            <a:picLocks noChangeAspect="1" noChangeArrowheads="1"/>
          </p:cNvPicPr>
          <p:nvPr/>
        </p:nvPicPr>
        <p:blipFill>
          <a:blip r:embed="rId2" cstate="print"/>
          <a:srcRect/>
          <a:stretch>
            <a:fillRect/>
          </a:stretch>
        </p:blipFill>
        <p:spPr bwMode="auto">
          <a:xfrm>
            <a:off x="0" y="2205038"/>
            <a:ext cx="4322763" cy="346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GB" dirty="0" smtClean="0"/>
              <a:t>A Christmas Carol</a:t>
            </a:r>
            <a:endParaRPr lang="en-GB" dirty="0"/>
          </a:p>
        </p:txBody>
      </p:sp>
      <p:sp>
        <p:nvSpPr>
          <p:cNvPr id="9219" name="Subtitle 2"/>
          <p:cNvSpPr>
            <a:spLocks noGrp="1"/>
          </p:cNvSpPr>
          <p:nvPr>
            <p:ph type="subTitle" idx="1"/>
          </p:nvPr>
        </p:nvSpPr>
        <p:spPr>
          <a:xfrm>
            <a:off x="2362200" y="6049963"/>
            <a:ext cx="6705600" cy="685800"/>
          </a:xfrm>
        </p:spPr>
        <p:txBody>
          <a:bodyPr/>
          <a:lstStyle/>
          <a:p>
            <a:pPr eaLnBrk="1" hangingPunct="1"/>
            <a:r>
              <a:rPr lang="en-GB" dirty="0" smtClean="0"/>
              <a:t>Lesson </a:t>
            </a:r>
            <a:r>
              <a:rPr lang="en-GB" dirty="0" smtClean="0"/>
              <a:t>3: Grammar Point-Active vs. Passive Voice</a:t>
            </a:r>
            <a:endParaRPr lang="en-GB" dirty="0" smtClean="0"/>
          </a:p>
        </p:txBody>
      </p:sp>
      <p:pic>
        <p:nvPicPr>
          <p:cNvPr id="9220" name="Picture 2" descr="C:\Users\krista carson\AppData\Local\Microsoft\Windows\Temporary Internet Files\Content.IE5\I1BZ1IAQ\MCj02307410000[1].wmf"/>
          <p:cNvPicPr>
            <a:picLocks noChangeAspect="1" noChangeArrowheads="1"/>
          </p:cNvPicPr>
          <p:nvPr/>
        </p:nvPicPr>
        <p:blipFill>
          <a:blip r:embed="rId2" cstate="print"/>
          <a:srcRect/>
          <a:stretch>
            <a:fillRect/>
          </a:stretch>
        </p:blipFill>
        <p:spPr bwMode="auto">
          <a:xfrm>
            <a:off x="2214563" y="857250"/>
            <a:ext cx="5187950" cy="416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fontAlgn="auto">
              <a:spcAft>
                <a:spcPts val="0"/>
              </a:spcAft>
              <a:defRPr/>
            </a:pPr>
            <a:r>
              <a:rPr lang="en-US" sz="4400" b="1" dirty="0" smtClean="0">
                <a:solidFill>
                  <a:schemeClr val="tx2">
                    <a:satMod val="200000"/>
                  </a:schemeClr>
                </a:solidFill>
              </a:rPr>
              <a:t>Voice</a:t>
            </a:r>
            <a:endParaRPr lang="en-US" sz="4400" b="1" dirty="0">
              <a:solidFill>
                <a:schemeClr val="tx2">
                  <a:satMod val="200000"/>
                </a:schemeClr>
              </a:solidFill>
            </a:endParaRPr>
          </a:p>
        </p:txBody>
      </p:sp>
      <p:sp>
        <p:nvSpPr>
          <p:cNvPr id="2051" name="Rectangle 3"/>
          <p:cNvSpPr>
            <a:spLocks noGrp="1" noChangeArrowheads="1"/>
          </p:cNvSpPr>
          <p:nvPr>
            <p:ph idx="1"/>
          </p:nvPr>
        </p:nvSpPr>
        <p:spPr/>
        <p:txBody>
          <a:bodyPr/>
          <a:lstStyle/>
          <a:p>
            <a:r>
              <a:rPr lang="en-US" sz="4000" b="1" u="sng" smtClean="0">
                <a:solidFill>
                  <a:schemeClr val="accent1"/>
                </a:solidFill>
              </a:rPr>
              <a:t>Voice</a:t>
            </a:r>
            <a:r>
              <a:rPr lang="en-US" sz="4000" b="1" smtClean="0">
                <a:solidFill>
                  <a:schemeClr val="accent1"/>
                </a:solidFill>
              </a:rPr>
              <a:t> </a:t>
            </a:r>
            <a:r>
              <a:rPr lang="en-US" sz="4000" b="1" smtClean="0"/>
              <a:t>is the form a verb takes to indicate whether the subject of the verb performs or receives the action.</a:t>
            </a:r>
          </a:p>
          <a:p>
            <a:r>
              <a:rPr lang="en-US" sz="4000" b="1" smtClean="0"/>
              <a:t>There are two types of voice:  </a:t>
            </a:r>
            <a:r>
              <a:rPr lang="en-US" sz="4000" b="1" smtClean="0">
                <a:solidFill>
                  <a:schemeClr val="accent1"/>
                </a:solidFill>
              </a:rPr>
              <a:t>active voice </a:t>
            </a:r>
            <a:r>
              <a:rPr lang="en-US" sz="4000" b="1" smtClean="0"/>
              <a:t>and </a:t>
            </a:r>
            <a:r>
              <a:rPr lang="en-US" sz="4000" b="1" smtClean="0">
                <a:solidFill>
                  <a:schemeClr val="accent1"/>
                </a:solidFill>
              </a:rPr>
              <a:t>passive voice</a:t>
            </a:r>
            <a:r>
              <a:rPr lang="en-US" sz="4000" b="1" smtClean="0"/>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1143000"/>
          </a:xfrm>
        </p:spPr>
        <p:txBody>
          <a:bodyPr/>
          <a:lstStyle/>
          <a:p>
            <a:r>
              <a:rPr lang="en-US"/>
              <a:t>Active Voice</a:t>
            </a:r>
          </a:p>
        </p:txBody>
      </p:sp>
      <p:sp>
        <p:nvSpPr>
          <p:cNvPr id="4099" name="Rectangle 3"/>
          <p:cNvSpPr>
            <a:spLocks noGrp="1" noChangeArrowheads="1"/>
          </p:cNvSpPr>
          <p:nvPr>
            <p:ph type="body" sz="half" idx="1"/>
          </p:nvPr>
        </p:nvSpPr>
        <p:spPr>
          <a:xfrm>
            <a:off x="685800" y="1371600"/>
            <a:ext cx="3810000" cy="5486400"/>
          </a:xfrm>
        </p:spPr>
        <p:txBody>
          <a:bodyPr/>
          <a:lstStyle/>
          <a:p>
            <a:r>
              <a:rPr lang="en-US" sz="2800" dirty="0"/>
              <a:t>Active voice verbs  are used when the subject is acting in a sentence. </a:t>
            </a:r>
            <a:endParaRPr lang="en-US" sz="2800" dirty="0" smtClean="0"/>
          </a:p>
          <a:p>
            <a:endParaRPr lang="en-US" sz="2800" dirty="0"/>
          </a:p>
          <a:p>
            <a:r>
              <a:rPr lang="en-US" sz="2800" dirty="0"/>
              <a:t>Example:</a:t>
            </a:r>
          </a:p>
          <a:p>
            <a:pPr lvl="1"/>
            <a:r>
              <a:rPr lang="en-US" sz="2400" dirty="0"/>
              <a:t>Cindy steered the boat</a:t>
            </a:r>
            <a:r>
              <a:rPr lang="en-US" sz="2400" dirty="0" smtClean="0"/>
              <a:t>.</a:t>
            </a:r>
          </a:p>
          <a:p>
            <a:pPr lvl="1"/>
            <a:endParaRPr lang="en-US" sz="2400" dirty="0"/>
          </a:p>
          <a:p>
            <a:r>
              <a:rPr lang="en-US" sz="2800" dirty="0"/>
              <a:t>“Steered” is an active verb because it allows the subject to undertake an action.</a:t>
            </a:r>
          </a:p>
        </p:txBody>
      </p:sp>
      <p:pic>
        <p:nvPicPr>
          <p:cNvPr id="4" name="Picture 3" descr="steered boat.jpg"/>
          <p:cNvPicPr>
            <a:picLocks noChangeAspect="1"/>
          </p:cNvPicPr>
          <p:nvPr/>
        </p:nvPicPr>
        <p:blipFill>
          <a:blip r:embed="rId2" cstate="print"/>
          <a:stretch>
            <a:fillRect/>
          </a:stretch>
        </p:blipFill>
        <p:spPr>
          <a:xfrm>
            <a:off x="5181600" y="914400"/>
            <a:ext cx="2905125" cy="3878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dissolve">
                                      <p:cBhvr>
                                        <p:cTn id="12" dur="500"/>
                                        <p:tgtEl>
                                          <p:spTgt spid="4099">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dissolve">
                                      <p:cBhvr>
                                        <p:cTn id="15" dur="500"/>
                                        <p:tgtEl>
                                          <p:spTgt spid="409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099">
                                            <p:txEl>
                                              <p:pRg st="5" end="5"/>
                                            </p:txEl>
                                          </p:spTgt>
                                        </p:tgtEl>
                                        <p:attrNameLst>
                                          <p:attrName>style.visibility</p:attrName>
                                        </p:attrNameLst>
                                      </p:cBhvr>
                                      <p:to>
                                        <p:strVal val="visible"/>
                                      </p:to>
                                    </p:set>
                                    <p:animEffect transition="in" filter="dissolve">
                                      <p:cBhvr>
                                        <p:cTn id="20"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143000"/>
          </a:xfrm>
        </p:spPr>
        <p:txBody>
          <a:bodyPr/>
          <a:lstStyle/>
          <a:p>
            <a:pPr algn="l"/>
            <a:r>
              <a:rPr lang="en-US"/>
              <a:t>Passive Voice</a:t>
            </a:r>
          </a:p>
        </p:txBody>
      </p:sp>
      <p:sp>
        <p:nvSpPr>
          <p:cNvPr id="5124" name="Rectangle 4"/>
          <p:cNvSpPr>
            <a:spLocks noGrp="1" noChangeArrowheads="1"/>
          </p:cNvSpPr>
          <p:nvPr>
            <p:ph type="body" sz="half" idx="2"/>
          </p:nvPr>
        </p:nvSpPr>
        <p:spPr>
          <a:xfrm>
            <a:off x="4648200" y="914400"/>
            <a:ext cx="4267200" cy="5943600"/>
          </a:xfrm>
        </p:spPr>
        <p:txBody>
          <a:bodyPr>
            <a:normAutofit lnSpcReduction="10000"/>
          </a:bodyPr>
          <a:lstStyle/>
          <a:p>
            <a:r>
              <a:rPr lang="en-US" sz="2800" dirty="0"/>
              <a:t>“Passive voice” verbs are used when the subject is being </a:t>
            </a:r>
            <a:r>
              <a:rPr lang="en-US" sz="2800" i="1" dirty="0"/>
              <a:t>acted upon</a:t>
            </a:r>
            <a:r>
              <a:rPr lang="en-US" sz="2800" dirty="0"/>
              <a:t> in a sentence. </a:t>
            </a:r>
            <a:endParaRPr lang="en-US" sz="2800" dirty="0" smtClean="0"/>
          </a:p>
          <a:p>
            <a:endParaRPr lang="en-US" sz="2800" dirty="0"/>
          </a:p>
          <a:p>
            <a:r>
              <a:rPr lang="en-US" sz="2800" dirty="0"/>
              <a:t>Example: </a:t>
            </a:r>
          </a:p>
          <a:p>
            <a:pPr lvl="1"/>
            <a:r>
              <a:rPr lang="en-US" sz="2400" dirty="0"/>
              <a:t>The mountain’s peak was reached by Ed Danvers</a:t>
            </a:r>
            <a:r>
              <a:rPr lang="en-US" sz="2400" dirty="0" smtClean="0"/>
              <a:t>.</a:t>
            </a:r>
          </a:p>
          <a:p>
            <a:pPr lvl="1"/>
            <a:endParaRPr lang="en-US" sz="2400" dirty="0"/>
          </a:p>
          <a:p>
            <a:r>
              <a:rPr lang="en-US" sz="2800" dirty="0"/>
              <a:t>“Was reached” are considered passive because they indicate that the subject (peak) is receiving an action.  </a:t>
            </a:r>
          </a:p>
        </p:txBody>
      </p:sp>
      <p:pic>
        <p:nvPicPr>
          <p:cNvPr id="4" name="Picture 3" descr="mountain peak.png"/>
          <p:cNvPicPr>
            <a:picLocks noChangeAspect="1"/>
          </p:cNvPicPr>
          <p:nvPr/>
        </p:nvPicPr>
        <p:blipFill>
          <a:blip r:embed="rId2" cstate="print"/>
          <a:stretch>
            <a:fillRect/>
          </a:stretch>
        </p:blipFill>
        <p:spPr>
          <a:xfrm>
            <a:off x="228600" y="2362200"/>
            <a:ext cx="4350204" cy="2847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dissolve">
                                      <p:cBhvr>
                                        <p:cTn id="7" dur="500"/>
                                        <p:tgtEl>
                                          <p:spTgt spid="5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4">
                                            <p:txEl>
                                              <p:pRg st="2" end="2"/>
                                            </p:txEl>
                                          </p:spTgt>
                                        </p:tgtEl>
                                        <p:attrNameLst>
                                          <p:attrName>style.visibility</p:attrName>
                                        </p:attrNameLst>
                                      </p:cBhvr>
                                      <p:to>
                                        <p:strVal val="visible"/>
                                      </p:to>
                                    </p:set>
                                    <p:animEffect transition="in" filter="dissolve">
                                      <p:cBhvr>
                                        <p:cTn id="12" dur="500"/>
                                        <p:tgtEl>
                                          <p:spTgt spid="5124">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animEffect transition="in" filter="dissolve">
                                      <p:cBhvr>
                                        <p:cTn id="15" dur="500"/>
                                        <p:tgtEl>
                                          <p:spTgt spid="512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24">
                                            <p:txEl>
                                              <p:pRg st="5" end="5"/>
                                            </p:txEl>
                                          </p:spTgt>
                                        </p:tgtEl>
                                        <p:attrNameLst>
                                          <p:attrName>style.visibility</p:attrName>
                                        </p:attrNameLst>
                                      </p:cBhvr>
                                      <p:to>
                                        <p:strVal val="visible"/>
                                      </p:to>
                                    </p:set>
                                    <p:animEffect transition="in" filter="dissolve">
                                      <p:cBhvr>
                                        <p:cTn id="20" dur="500"/>
                                        <p:tgtEl>
                                          <p:spTgt spid="51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r>
              <a:rPr lang="en-US"/>
              <a:t>So What?</a:t>
            </a:r>
          </a:p>
        </p:txBody>
      </p:sp>
      <p:sp>
        <p:nvSpPr>
          <p:cNvPr id="6149" name="Rectangle 5"/>
          <p:cNvSpPr>
            <a:spLocks noGrp="1" noChangeArrowheads="1"/>
          </p:cNvSpPr>
          <p:nvPr>
            <p:ph type="body" sz="half" idx="1"/>
          </p:nvPr>
        </p:nvSpPr>
        <p:spPr>
          <a:xfrm>
            <a:off x="685800" y="1447800"/>
            <a:ext cx="7772400" cy="5410200"/>
          </a:xfrm>
        </p:spPr>
        <p:txBody>
          <a:bodyPr>
            <a:normAutofit/>
          </a:bodyPr>
          <a:lstStyle/>
          <a:p>
            <a:pPr>
              <a:lnSpc>
                <a:spcPct val="90000"/>
              </a:lnSpc>
            </a:pPr>
            <a:r>
              <a:rPr lang="en-US" sz="2800" dirty="0"/>
              <a:t>Although both constructions are grammatically correct, the </a:t>
            </a:r>
            <a:r>
              <a:rPr lang="en-US" sz="2800" dirty="0">
                <a:solidFill>
                  <a:schemeClr val="accent2">
                    <a:lumMod val="50000"/>
                  </a:schemeClr>
                </a:solidFill>
              </a:rPr>
              <a:t>active voice </a:t>
            </a:r>
            <a:r>
              <a:rPr lang="en-US" sz="2800" dirty="0"/>
              <a:t>is usually </a:t>
            </a:r>
            <a:r>
              <a:rPr lang="en-US" sz="2800" u="sng" dirty="0"/>
              <a:t>more effective in academic and business writing</a:t>
            </a:r>
            <a:r>
              <a:rPr lang="en-US" sz="2800" dirty="0"/>
              <a:t> because it is simpler and more direct. The </a:t>
            </a:r>
            <a:r>
              <a:rPr lang="en-US" sz="2800" dirty="0">
                <a:solidFill>
                  <a:schemeClr val="accent1">
                    <a:lumMod val="50000"/>
                  </a:schemeClr>
                </a:solidFill>
              </a:rPr>
              <a:t>passive</a:t>
            </a:r>
            <a:r>
              <a:rPr lang="en-US" sz="2800" dirty="0"/>
              <a:t> </a:t>
            </a:r>
            <a:r>
              <a:rPr lang="en-US" sz="2800" dirty="0" smtClean="0">
                <a:solidFill>
                  <a:schemeClr val="accent1">
                    <a:lumMod val="50000"/>
                  </a:schemeClr>
                </a:solidFill>
              </a:rPr>
              <a:t>voice</a:t>
            </a:r>
            <a:r>
              <a:rPr lang="en-US" sz="2800" dirty="0" smtClean="0"/>
              <a:t> is </a:t>
            </a:r>
            <a:r>
              <a:rPr lang="en-US" sz="2800" u="sng" dirty="0"/>
              <a:t>effective only when the doer of the action is unknown or irrelevant</a:t>
            </a:r>
            <a:r>
              <a:rPr lang="en-US" sz="2800" dirty="0"/>
              <a:t>. </a:t>
            </a:r>
            <a:endParaRPr lang="en-US" sz="2800" dirty="0" smtClean="0"/>
          </a:p>
          <a:p>
            <a:pPr>
              <a:lnSpc>
                <a:spcPct val="90000"/>
              </a:lnSpc>
            </a:pPr>
            <a:endParaRPr lang="en-US" sz="2400" dirty="0"/>
          </a:p>
          <a:p>
            <a:pPr lvl="1">
              <a:lnSpc>
                <a:spcPct val="90000"/>
              </a:lnSpc>
              <a:buFontTx/>
              <a:buNone/>
            </a:pPr>
            <a:r>
              <a:rPr lang="en-US" sz="2400" dirty="0"/>
              <a:t>Examples</a:t>
            </a:r>
          </a:p>
          <a:p>
            <a:pPr lvl="1">
              <a:lnSpc>
                <a:spcPct val="90000"/>
              </a:lnSpc>
            </a:pPr>
            <a:r>
              <a:rPr lang="en-US" sz="2400" dirty="0"/>
              <a:t>The </a:t>
            </a:r>
            <a:r>
              <a:rPr lang="en-US" sz="2400" dirty="0" smtClean="0"/>
              <a:t>cruise liner </a:t>
            </a:r>
            <a:r>
              <a:rPr lang="en-US" sz="2400" dirty="0"/>
              <a:t>was hijacked.</a:t>
            </a:r>
          </a:p>
          <a:p>
            <a:pPr lvl="1">
              <a:lnSpc>
                <a:spcPct val="90000"/>
              </a:lnSpc>
            </a:pPr>
            <a:r>
              <a:rPr lang="en-US" sz="2400" dirty="0"/>
              <a:t>The ball was hit.</a:t>
            </a:r>
          </a:p>
          <a:p>
            <a:pPr lvl="1">
              <a:lnSpc>
                <a:spcPct val="90000"/>
              </a:lnSpc>
            </a:pPr>
            <a:r>
              <a:rPr lang="en-US" sz="2400" dirty="0"/>
              <a:t>The town was quarantined.</a:t>
            </a:r>
          </a:p>
          <a:p>
            <a:pPr lvl="2">
              <a:lnSpc>
                <a:spcPct val="90000"/>
              </a:lnSpc>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dissolve">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9">
                                            <p:txEl>
                                              <p:pRg st="2" end="2"/>
                                            </p:txEl>
                                          </p:spTgt>
                                        </p:tgtEl>
                                        <p:attrNameLst>
                                          <p:attrName>style.visibility</p:attrName>
                                        </p:attrNameLst>
                                      </p:cBhvr>
                                      <p:to>
                                        <p:strVal val="visible"/>
                                      </p:to>
                                    </p:set>
                                    <p:animEffect transition="in" filter="dissolve">
                                      <p:cBhvr>
                                        <p:cTn id="12" dur="500"/>
                                        <p:tgtEl>
                                          <p:spTgt spid="6149">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149">
                                            <p:txEl>
                                              <p:pRg st="3" end="3"/>
                                            </p:txEl>
                                          </p:spTgt>
                                        </p:tgtEl>
                                        <p:attrNameLst>
                                          <p:attrName>style.visibility</p:attrName>
                                        </p:attrNameLst>
                                      </p:cBhvr>
                                      <p:to>
                                        <p:strVal val="visible"/>
                                      </p:to>
                                    </p:set>
                                    <p:animEffect transition="in" filter="dissolve">
                                      <p:cBhvr>
                                        <p:cTn id="15" dur="500"/>
                                        <p:tgtEl>
                                          <p:spTgt spid="614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49">
                                            <p:txEl>
                                              <p:pRg st="4" end="4"/>
                                            </p:txEl>
                                          </p:spTgt>
                                        </p:tgtEl>
                                        <p:attrNameLst>
                                          <p:attrName>style.visibility</p:attrName>
                                        </p:attrNameLst>
                                      </p:cBhvr>
                                      <p:to>
                                        <p:strVal val="visible"/>
                                      </p:to>
                                    </p:set>
                                    <p:animEffect transition="in" filter="dissolve">
                                      <p:cBhvr>
                                        <p:cTn id="20" dur="500"/>
                                        <p:tgtEl>
                                          <p:spTgt spid="614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149">
                                            <p:txEl>
                                              <p:pRg st="5" end="5"/>
                                            </p:txEl>
                                          </p:spTgt>
                                        </p:tgtEl>
                                        <p:attrNameLst>
                                          <p:attrName>style.visibility</p:attrName>
                                        </p:attrNameLst>
                                      </p:cBhvr>
                                      <p:to>
                                        <p:strVal val="visible"/>
                                      </p:to>
                                    </p:set>
                                    <p:animEffect transition="in" filter="dissolve">
                                      <p:cBhvr>
                                        <p:cTn id="25" dur="500"/>
                                        <p:tgtEl>
                                          <p:spTgt spid="6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uiExpand="1"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solidFill>
                  <a:schemeClr val="tx2">
                    <a:satMod val="200000"/>
                  </a:schemeClr>
                </a:solidFill>
              </a:rPr>
              <a:t>Form of Passive Voice Verbs</a:t>
            </a:r>
            <a:endParaRPr lang="en-US" dirty="0">
              <a:solidFill>
                <a:schemeClr val="tx2">
                  <a:satMod val="200000"/>
                </a:schemeClr>
              </a:solidFill>
            </a:endParaRPr>
          </a:p>
        </p:txBody>
      </p:sp>
      <p:sp>
        <p:nvSpPr>
          <p:cNvPr id="3" name="Content Placeholder 2"/>
          <p:cNvSpPr>
            <a:spLocks noGrp="1"/>
          </p:cNvSpPr>
          <p:nvPr>
            <p:ph idx="1"/>
          </p:nvPr>
        </p:nvSpPr>
        <p:spPr/>
        <p:txBody>
          <a:bodyPr/>
          <a:lstStyle/>
          <a:p>
            <a:r>
              <a:rPr lang="en-US" dirty="0" smtClean="0"/>
              <a:t>Note the forms of "</a:t>
            </a:r>
            <a:r>
              <a:rPr lang="en-US" dirty="0" smtClean="0">
                <a:solidFill>
                  <a:srgbClr val="FF0000"/>
                </a:solidFill>
              </a:rPr>
              <a:t>to be</a:t>
            </a:r>
            <a:r>
              <a:rPr lang="en-US" dirty="0" smtClean="0"/>
              <a:t>" in the examples of the verb "to kick" in various forms of the passive voice:</a:t>
            </a:r>
          </a:p>
          <a:p>
            <a:pPr>
              <a:buFont typeface="Wingdings" pitchFamily="2" charset="2"/>
              <a:buNone/>
            </a:pPr>
            <a:endParaRPr lang="en-US" dirty="0" smtClean="0"/>
          </a:p>
          <a:p>
            <a:pPr algn="ctr">
              <a:buNone/>
            </a:pPr>
            <a:r>
              <a:rPr lang="en-US" b="1" dirty="0" smtClean="0"/>
              <a:t>  is</a:t>
            </a:r>
            <a:r>
              <a:rPr lang="en-US" dirty="0" smtClean="0"/>
              <a:t> </a:t>
            </a:r>
            <a:r>
              <a:rPr lang="en-US" dirty="0" smtClean="0"/>
              <a:t>kicked----------------had </a:t>
            </a:r>
            <a:r>
              <a:rPr lang="en-US" b="1" dirty="0" smtClean="0"/>
              <a:t>been</a:t>
            </a:r>
            <a:r>
              <a:rPr lang="en-US" dirty="0" smtClean="0"/>
              <a:t> kicked</a:t>
            </a:r>
            <a:br>
              <a:rPr lang="en-US" dirty="0" smtClean="0"/>
            </a:br>
            <a:r>
              <a:rPr lang="en-US" b="1" dirty="0" smtClean="0"/>
              <a:t>was</a:t>
            </a:r>
            <a:r>
              <a:rPr lang="en-US" dirty="0" smtClean="0"/>
              <a:t> kicked-------------is going to </a:t>
            </a:r>
            <a:r>
              <a:rPr lang="en-US" b="1" dirty="0" smtClean="0"/>
              <a:t>be </a:t>
            </a:r>
            <a:r>
              <a:rPr lang="en-US" dirty="0" smtClean="0"/>
              <a:t>kicked</a:t>
            </a:r>
            <a:br>
              <a:rPr lang="en-US" dirty="0" smtClean="0"/>
            </a:br>
            <a:r>
              <a:rPr lang="en-US" b="1" dirty="0" smtClean="0"/>
              <a:t>is</a:t>
            </a:r>
            <a:r>
              <a:rPr lang="en-US" dirty="0" smtClean="0"/>
              <a:t> being kicked---------will </a:t>
            </a:r>
            <a:r>
              <a:rPr lang="en-US" b="1" dirty="0" smtClean="0"/>
              <a:t>be</a:t>
            </a:r>
            <a:r>
              <a:rPr lang="en-US" dirty="0" smtClean="0"/>
              <a:t> kicked</a:t>
            </a:r>
            <a:br>
              <a:rPr lang="en-US" dirty="0" smtClean="0"/>
            </a:br>
            <a:r>
              <a:rPr lang="en-US" dirty="0" smtClean="0"/>
              <a:t>has </a:t>
            </a:r>
            <a:r>
              <a:rPr lang="en-US" b="1" dirty="0" smtClean="0"/>
              <a:t>been</a:t>
            </a:r>
            <a:r>
              <a:rPr lang="en-US" dirty="0" smtClean="0"/>
              <a:t> kicked-------can </a:t>
            </a:r>
            <a:r>
              <a:rPr lang="en-US" b="1" dirty="0" smtClean="0"/>
              <a:t>be</a:t>
            </a:r>
            <a:r>
              <a:rPr lang="en-US" dirty="0" smtClean="0"/>
              <a:t> kicked</a:t>
            </a:r>
            <a:br>
              <a:rPr lang="en-US" dirty="0" smtClean="0"/>
            </a:br>
            <a:r>
              <a:rPr lang="en-US" dirty="0" smtClean="0"/>
              <a:t>was </a:t>
            </a:r>
            <a:r>
              <a:rPr lang="en-US" b="1" dirty="0" smtClean="0"/>
              <a:t>being</a:t>
            </a:r>
            <a:r>
              <a:rPr lang="en-US" dirty="0" smtClean="0"/>
              <a:t> kicked------should </a:t>
            </a:r>
            <a:r>
              <a:rPr lang="en-US" b="1" dirty="0" smtClean="0"/>
              <a:t>be</a:t>
            </a:r>
            <a:r>
              <a:rPr lang="en-US" dirty="0" smtClean="0"/>
              <a:t> kicked</a:t>
            </a:r>
          </a:p>
          <a:p>
            <a:endParaRPr lang="en-US" dirty="0" smtClean="0"/>
          </a:p>
        </p:txBody>
      </p:sp>
      <p:sp>
        <p:nvSpPr>
          <p:cNvPr id="4" name="TextBox 3"/>
          <p:cNvSpPr txBox="1"/>
          <p:nvPr/>
        </p:nvSpPr>
        <p:spPr>
          <a:xfrm>
            <a:off x="381000" y="5867400"/>
            <a:ext cx="8382000" cy="1077218"/>
          </a:xfrm>
          <a:prstGeom prst="rect">
            <a:avLst/>
          </a:prstGeom>
          <a:noFill/>
        </p:spPr>
        <p:txBody>
          <a:bodyPr wrap="square" rtlCol="0">
            <a:spAutoFit/>
          </a:bodyPr>
          <a:lstStyle/>
          <a:p>
            <a:pPr algn="ctr"/>
            <a:r>
              <a:rPr lang="en-US" sz="3200" b="1" dirty="0" smtClean="0"/>
              <a:t>THE </a:t>
            </a:r>
            <a:r>
              <a:rPr lang="en-US" sz="3200" b="1" dirty="0" smtClean="0">
                <a:solidFill>
                  <a:schemeClr val="bg2">
                    <a:lumMod val="50000"/>
                  </a:schemeClr>
                </a:solidFill>
              </a:rPr>
              <a:t>ACTIVE VOICE </a:t>
            </a:r>
            <a:r>
              <a:rPr lang="en-US" sz="3200" b="1" dirty="0" smtClean="0"/>
              <a:t>DOES </a:t>
            </a:r>
            <a:r>
              <a:rPr lang="en-US" sz="3200" b="1" u="sng" dirty="0" smtClean="0"/>
              <a:t>NOT</a:t>
            </a:r>
            <a:r>
              <a:rPr lang="en-US" sz="3200" b="1" dirty="0" smtClean="0"/>
              <a:t> USE THE </a:t>
            </a:r>
            <a:r>
              <a:rPr lang="en-US" sz="3200" b="1" dirty="0" smtClean="0">
                <a:solidFill>
                  <a:srgbClr val="FF0000"/>
                </a:solidFill>
              </a:rPr>
              <a:t>VERB TO BE</a:t>
            </a:r>
            <a:r>
              <a:rPr lang="en-US" sz="3200" b="1" dirty="0" smtClean="0"/>
              <a:t> WITH ANOTHER VERB</a:t>
            </a:r>
            <a:endParaRPr 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0"/>
            <a:ext cx="8229600" cy="1371600"/>
          </a:xfrm>
        </p:spPr>
        <p:txBody>
          <a:bodyPr/>
          <a:lstStyle/>
          <a:p>
            <a:r>
              <a:rPr lang="en-US" sz="2400" b="1">
                <a:solidFill>
                  <a:srgbClr val="FFCC00"/>
                </a:solidFill>
                <a:latin typeface="Verdana" pitchFamily="34" charset="0"/>
              </a:rPr>
              <a:t>A Christmas Carol: Introduction</a:t>
            </a:r>
          </a:p>
        </p:txBody>
      </p:sp>
      <p:sp>
        <p:nvSpPr>
          <p:cNvPr id="118787" name="Rectangle 3">
            <a:hlinkClick r:id="rId4" action="ppaction://hlinksldjump"/>
          </p:cNvPr>
          <p:cNvSpPr>
            <a:spLocks noChangeArrowheads="1"/>
          </p:cNvSpPr>
          <p:nvPr/>
        </p:nvSpPr>
        <p:spPr bwMode="auto">
          <a:xfrm>
            <a:off x="7612063" y="5988050"/>
            <a:ext cx="1350962" cy="682625"/>
          </a:xfrm>
          <a:prstGeom prst="rect">
            <a:avLst/>
          </a:prstGeom>
          <a:noFill/>
          <a:ln w="9525">
            <a:noFill/>
            <a:miter lim="800000"/>
            <a:headEnd/>
            <a:tailEnd/>
          </a:ln>
          <a:effectLst/>
        </p:spPr>
        <p:txBody>
          <a:bodyPr wrap="none" anchor="ctr"/>
          <a:lstStyle/>
          <a:p>
            <a:endParaRPr lang="en-US"/>
          </a:p>
        </p:txBody>
      </p:sp>
      <p:sp>
        <p:nvSpPr>
          <p:cNvPr id="118788" name="Rectangle 4">
            <a:hlinkClick r:id="rId4" action="ppaction://hlinksldjump"/>
          </p:cNvPr>
          <p:cNvSpPr>
            <a:spLocks noChangeArrowheads="1"/>
          </p:cNvSpPr>
          <p:nvPr/>
        </p:nvSpPr>
        <p:spPr bwMode="auto">
          <a:xfrm>
            <a:off x="7764463" y="6140450"/>
            <a:ext cx="1350962" cy="682625"/>
          </a:xfrm>
          <a:prstGeom prst="rect">
            <a:avLst/>
          </a:prstGeom>
          <a:noFill/>
          <a:ln w="9525">
            <a:noFill/>
            <a:miter lim="800000"/>
            <a:headEnd/>
            <a:tailEnd/>
          </a:ln>
          <a:effectLst/>
        </p:spPr>
        <p:txBody>
          <a:bodyPr wrap="none" anchor="ctr"/>
          <a:lstStyle/>
          <a:p>
            <a:endParaRPr lang="en-US"/>
          </a:p>
        </p:txBody>
      </p:sp>
      <p:sp>
        <p:nvSpPr>
          <p:cNvPr id="118793" name="Text Box 9"/>
          <p:cNvSpPr txBox="1">
            <a:spLocks noChangeArrowheads="1"/>
          </p:cNvSpPr>
          <p:nvPr/>
        </p:nvSpPr>
        <p:spPr bwMode="auto">
          <a:xfrm>
            <a:off x="533400" y="1524000"/>
            <a:ext cx="8077200" cy="5262979"/>
          </a:xfrm>
          <a:prstGeom prst="rect">
            <a:avLst/>
          </a:prstGeom>
          <a:noFill/>
          <a:ln w="9525">
            <a:noFill/>
            <a:miter lim="800000"/>
            <a:headEnd/>
            <a:tailEnd/>
          </a:ln>
          <a:effectLst/>
        </p:spPr>
        <p:txBody>
          <a:bodyPr wrap="square">
            <a:spAutoFit/>
          </a:bodyPr>
          <a:lstStyle/>
          <a:p>
            <a:pPr eaLnBrk="1" hangingPunct="1">
              <a:spcBef>
                <a:spcPct val="50000"/>
              </a:spcBef>
            </a:pPr>
            <a:r>
              <a:rPr lang="en-US" sz="2400" dirty="0">
                <a:solidFill>
                  <a:srgbClr val="FFFF99"/>
                </a:solidFill>
                <a:latin typeface="Verdana" pitchFamily="34" charset="0"/>
              </a:rPr>
              <a:t>On a cold and foggy Christmas Eve sometime in the middle 1800s, Ebenezer Scrooge sits working in his office in London</a:t>
            </a:r>
            <a:r>
              <a:rPr lang="en-US" sz="2400" dirty="0" smtClean="0">
                <a:solidFill>
                  <a:srgbClr val="FFFF99"/>
                </a:solidFill>
                <a:latin typeface="Verdana" pitchFamily="34" charset="0"/>
              </a:rPr>
              <a:t>.</a:t>
            </a:r>
          </a:p>
          <a:p>
            <a:pPr eaLnBrk="1" hangingPunct="1">
              <a:spcBef>
                <a:spcPct val="50000"/>
              </a:spcBef>
            </a:pPr>
            <a:endParaRPr lang="en-US" sz="2400" dirty="0">
              <a:solidFill>
                <a:srgbClr val="FFFF99"/>
              </a:solidFill>
              <a:latin typeface="Verdana" pitchFamily="34" charset="0"/>
            </a:endParaRPr>
          </a:p>
          <a:p>
            <a:pPr eaLnBrk="1" hangingPunct="1">
              <a:spcBef>
                <a:spcPct val="50000"/>
              </a:spcBef>
            </a:pPr>
            <a:endParaRPr lang="en-US" sz="2400" dirty="0" smtClean="0">
              <a:solidFill>
                <a:srgbClr val="FFFF99"/>
              </a:solidFill>
              <a:latin typeface="Verdana" pitchFamily="34" charset="0"/>
            </a:endParaRPr>
          </a:p>
          <a:p>
            <a:pPr eaLnBrk="1" hangingPunct="1">
              <a:spcBef>
                <a:spcPct val="50000"/>
              </a:spcBef>
            </a:pPr>
            <a:endParaRPr lang="en-US" sz="2400" dirty="0">
              <a:solidFill>
                <a:srgbClr val="FFFF99"/>
              </a:solidFill>
              <a:latin typeface="Verdana" pitchFamily="34" charset="0"/>
            </a:endParaRPr>
          </a:p>
          <a:p>
            <a:pPr eaLnBrk="1" hangingPunct="1">
              <a:spcBef>
                <a:spcPct val="50000"/>
              </a:spcBef>
            </a:pPr>
            <a:endParaRPr lang="en-US" sz="2400" dirty="0" smtClean="0">
              <a:solidFill>
                <a:srgbClr val="FFFF99"/>
              </a:solidFill>
              <a:latin typeface="Verdana" pitchFamily="34" charset="0"/>
            </a:endParaRPr>
          </a:p>
          <a:p>
            <a:pPr eaLnBrk="1" hangingPunct="1">
              <a:spcBef>
                <a:spcPct val="50000"/>
              </a:spcBef>
            </a:pPr>
            <a:endParaRPr lang="en-US" sz="2400" dirty="0" smtClean="0">
              <a:solidFill>
                <a:srgbClr val="FFFF99"/>
              </a:solidFill>
              <a:latin typeface="Verdana" pitchFamily="34" charset="0"/>
            </a:endParaRPr>
          </a:p>
          <a:p>
            <a:pPr eaLnBrk="1" hangingPunct="1">
              <a:spcBef>
                <a:spcPct val="50000"/>
              </a:spcBef>
            </a:pPr>
            <a:r>
              <a:rPr lang="en-US" sz="2400" dirty="0" smtClean="0">
                <a:solidFill>
                  <a:srgbClr val="FFFF99"/>
                </a:solidFill>
                <a:latin typeface="Verdana" pitchFamily="34" charset="0"/>
              </a:rPr>
              <a:t>He is visited and surrounded by people who help the reader understand Scrooge’s cool, indifferent character.</a:t>
            </a:r>
            <a:endParaRPr lang="en-US" sz="2400" dirty="0">
              <a:solidFill>
                <a:srgbClr val="FFFF99"/>
              </a:solidFill>
              <a:latin typeface="Verdana" pitchFamily="34" charset="0"/>
            </a:endParaRPr>
          </a:p>
        </p:txBody>
      </p:sp>
      <p:pic>
        <p:nvPicPr>
          <p:cNvPr id="118816" name="Picture 32" descr="Z:\Production\Melissa\HTML Project\Incoming\NovelNotes_Images_for_Lason\Christmas_Carol\60033.JPG"/>
          <p:cNvPicPr>
            <a:picLocks noChangeAspect="1" noChangeArrowheads="1"/>
          </p:cNvPicPr>
          <p:nvPr/>
        </p:nvPicPr>
        <p:blipFill>
          <a:blip r:embed="rId5" cstate="print"/>
          <a:srcRect/>
          <a:stretch>
            <a:fillRect/>
          </a:stretch>
        </p:blipFill>
        <p:spPr bwMode="auto">
          <a:xfrm>
            <a:off x="2362200" y="2743200"/>
            <a:ext cx="4387850" cy="2894013"/>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93"/>
                                        </p:tgtEl>
                                        <p:attrNameLst>
                                          <p:attrName>style.visibility</p:attrName>
                                        </p:attrNameLst>
                                      </p:cBhvr>
                                      <p:to>
                                        <p:strVal val="visible"/>
                                      </p:to>
                                    </p:set>
                                    <p:animEffect transition="in" filter="wipe(left)">
                                      <p:cBhvr>
                                        <p:cTn id="7"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solidFill>
                  <a:schemeClr val="tx2">
                    <a:satMod val="200000"/>
                  </a:schemeClr>
                </a:solidFill>
              </a:rPr>
              <a:t>Example:</a:t>
            </a:r>
            <a:endParaRPr lang="en-US" b="1" dirty="0">
              <a:solidFill>
                <a:schemeClr val="tx2">
                  <a:satMod val="200000"/>
                </a:schemeClr>
              </a:solidFill>
            </a:endParaRPr>
          </a:p>
        </p:txBody>
      </p:sp>
      <p:sp>
        <p:nvSpPr>
          <p:cNvPr id="3" name="Content Placeholder 2"/>
          <p:cNvSpPr>
            <a:spLocks noGrp="1"/>
          </p:cNvSpPr>
          <p:nvPr>
            <p:ph idx="1"/>
          </p:nvPr>
        </p:nvSpPr>
        <p:spPr>
          <a:xfrm>
            <a:off x="457200" y="3962400"/>
            <a:ext cx="8153400" cy="2895600"/>
          </a:xfrm>
        </p:spPr>
        <p:txBody>
          <a:bodyPr>
            <a:normAutofit/>
          </a:bodyPr>
          <a:lstStyle/>
          <a:p>
            <a:pPr marL="411480" lvl="1" indent="-320040">
              <a:spcBef>
                <a:spcPts val="700"/>
              </a:spcBef>
              <a:buClr>
                <a:schemeClr val="accent2"/>
              </a:buClr>
              <a:buSzPct val="60000"/>
              <a:buNone/>
              <a:defRPr/>
            </a:pPr>
            <a:r>
              <a:rPr lang="en-US" dirty="0" smtClean="0"/>
              <a:t>The statue is being visited by hundreds of tourists every year. </a:t>
            </a:r>
            <a:endParaRPr lang="en-US" dirty="0" smtClean="0"/>
          </a:p>
          <a:p>
            <a:pPr marL="411480" lvl="1" indent="-320040">
              <a:spcBef>
                <a:spcPts val="700"/>
              </a:spcBef>
              <a:buClr>
                <a:schemeClr val="accent2"/>
              </a:buClr>
              <a:buSzPct val="60000"/>
              <a:buNone/>
              <a:defRPr/>
            </a:pPr>
            <a:endParaRPr lang="en-US" dirty="0" smtClean="0"/>
          </a:p>
          <a:p>
            <a:pPr marL="411480" fontAlgn="auto">
              <a:spcAft>
                <a:spcPts val="0"/>
              </a:spcAft>
              <a:buNone/>
              <a:defRPr/>
            </a:pPr>
            <a:r>
              <a:rPr lang="en-US" dirty="0" smtClean="0"/>
              <a:t>Hundreds of tourists visit the statue every year.</a:t>
            </a:r>
            <a:endParaRPr lang="en-US" dirty="0"/>
          </a:p>
        </p:txBody>
      </p:sp>
      <p:sp>
        <p:nvSpPr>
          <p:cNvPr id="4" name="TextBox 3"/>
          <p:cNvSpPr txBox="1"/>
          <p:nvPr/>
        </p:nvSpPr>
        <p:spPr>
          <a:xfrm>
            <a:off x="1524000" y="1981200"/>
            <a:ext cx="184731" cy="369332"/>
          </a:xfrm>
          <a:prstGeom prst="rect">
            <a:avLst/>
          </a:prstGeom>
          <a:noFill/>
        </p:spPr>
        <p:txBody>
          <a:bodyPr wrap="none" rtlCol="0">
            <a:spAutoFit/>
          </a:bodyPr>
          <a:lstStyle/>
          <a:p>
            <a:endParaRPr lang="en-US" dirty="0"/>
          </a:p>
        </p:txBody>
      </p:sp>
      <p:sp>
        <p:nvSpPr>
          <p:cNvPr id="5" name="Rectangle 4"/>
          <p:cNvSpPr/>
          <p:nvPr/>
        </p:nvSpPr>
        <p:spPr>
          <a:xfrm>
            <a:off x="381000" y="1600200"/>
            <a:ext cx="8001000" cy="1446550"/>
          </a:xfrm>
          <a:prstGeom prst="rect">
            <a:avLst/>
          </a:prstGeom>
        </p:spPr>
        <p:txBody>
          <a:bodyPr wrap="square">
            <a:spAutoFit/>
          </a:bodyPr>
          <a:lstStyle/>
          <a:p>
            <a:pPr marL="912114" lvl="1" indent="-514350">
              <a:spcBef>
                <a:spcPts val="550"/>
              </a:spcBef>
              <a:buClr>
                <a:srgbClr val="94B6D2"/>
              </a:buClr>
              <a:buSzPct val="70000"/>
              <a:defRPr/>
            </a:pPr>
            <a:r>
              <a:rPr lang="en-US" sz="2600" dirty="0">
                <a:solidFill>
                  <a:prstClr val="black"/>
                </a:solidFill>
              </a:rPr>
              <a:t>The government built a road right outside her front door</a:t>
            </a:r>
            <a:r>
              <a:rPr lang="en-US" sz="2600" dirty="0" smtClean="0">
                <a:solidFill>
                  <a:prstClr val="black"/>
                </a:solidFill>
              </a:rPr>
              <a:t>.</a:t>
            </a:r>
          </a:p>
          <a:p>
            <a:pPr marL="912114" lvl="1" indent="-514350">
              <a:spcBef>
                <a:spcPts val="550"/>
              </a:spcBef>
              <a:buClr>
                <a:srgbClr val="94B6D2"/>
              </a:buClr>
              <a:buSzPct val="70000"/>
              <a:defRPr/>
            </a:pPr>
            <a:r>
              <a:rPr lang="en-US" sz="2600" dirty="0" smtClean="0">
                <a:solidFill>
                  <a:prstClr val="black"/>
                </a:solidFill>
              </a:rPr>
              <a:t> </a:t>
            </a:r>
          </a:p>
          <a:p>
            <a:pPr marL="912114" lvl="1" indent="-514350">
              <a:spcBef>
                <a:spcPts val="550"/>
              </a:spcBef>
              <a:buClr>
                <a:srgbClr val="94B6D2"/>
              </a:buClr>
              <a:buSzPct val="70000"/>
              <a:defRPr/>
            </a:pPr>
            <a:r>
              <a:rPr lang="en-US" sz="2600" dirty="0" smtClean="0">
                <a:solidFill>
                  <a:prstClr val="black"/>
                </a:solidFill>
              </a:rPr>
              <a:t>A road was built right outside her front door.</a:t>
            </a:r>
            <a:endParaRPr lang="en-US" sz="2600"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solidFill>
                  <a:schemeClr val="tx2">
                    <a:satMod val="200000"/>
                  </a:schemeClr>
                </a:solidFill>
              </a:rPr>
              <a:t>Example:</a:t>
            </a:r>
            <a:endParaRPr lang="en-US" b="1" dirty="0">
              <a:solidFill>
                <a:schemeClr val="tx2">
                  <a:satMod val="200000"/>
                </a:schemeClr>
              </a:solidFill>
            </a:endParaRPr>
          </a:p>
        </p:txBody>
      </p:sp>
      <p:sp>
        <p:nvSpPr>
          <p:cNvPr id="3" name="Content Placeholder 2"/>
          <p:cNvSpPr>
            <a:spLocks noGrp="1"/>
          </p:cNvSpPr>
          <p:nvPr>
            <p:ph idx="1"/>
          </p:nvPr>
        </p:nvSpPr>
        <p:spPr>
          <a:xfrm>
            <a:off x="533400" y="4572000"/>
            <a:ext cx="8153400" cy="2895600"/>
          </a:xfrm>
        </p:spPr>
        <p:txBody>
          <a:bodyPr>
            <a:normAutofit/>
          </a:bodyPr>
          <a:lstStyle/>
          <a:p>
            <a:pPr marL="411480" lvl="1" indent="-320040">
              <a:spcBef>
                <a:spcPts val="700"/>
              </a:spcBef>
              <a:buClr>
                <a:schemeClr val="accent2"/>
              </a:buClr>
              <a:buSzPct val="60000"/>
              <a:buNone/>
              <a:defRPr/>
            </a:pPr>
            <a:r>
              <a:rPr lang="en-US" u="sng" dirty="0" smtClean="0"/>
              <a:t>Hundreds of tourists </a:t>
            </a:r>
            <a:r>
              <a:rPr lang="en-US" dirty="0" smtClean="0">
                <a:solidFill>
                  <a:srgbClr val="FF0000"/>
                </a:solidFill>
              </a:rPr>
              <a:t>visit</a:t>
            </a:r>
            <a:r>
              <a:rPr lang="en-US" dirty="0" smtClean="0"/>
              <a:t> the statue every year</a:t>
            </a:r>
            <a:r>
              <a:rPr lang="en-US" dirty="0" smtClean="0"/>
              <a:t>.</a:t>
            </a:r>
          </a:p>
          <a:p>
            <a:pPr marL="411480" lvl="1" indent="-320040">
              <a:spcBef>
                <a:spcPts val="700"/>
              </a:spcBef>
              <a:buClr>
                <a:schemeClr val="accent2"/>
              </a:buClr>
              <a:buSzPct val="60000"/>
              <a:buNone/>
              <a:defRPr/>
            </a:pPr>
            <a:endParaRPr lang="en-US" dirty="0" smtClean="0"/>
          </a:p>
          <a:p>
            <a:pPr marL="411480" lvl="1" indent="-320040">
              <a:spcBef>
                <a:spcPts val="700"/>
              </a:spcBef>
              <a:buClr>
                <a:schemeClr val="accent2"/>
              </a:buClr>
              <a:buSzPct val="60000"/>
              <a:buNone/>
              <a:defRPr/>
            </a:pPr>
            <a:r>
              <a:rPr lang="en-US" dirty="0" smtClean="0"/>
              <a:t>The </a:t>
            </a:r>
            <a:r>
              <a:rPr lang="en-US" dirty="0" smtClean="0"/>
              <a:t>statue </a:t>
            </a:r>
            <a:r>
              <a:rPr lang="en-US" dirty="0" smtClean="0">
                <a:solidFill>
                  <a:srgbClr val="FF0000"/>
                </a:solidFill>
              </a:rPr>
              <a:t>is being visited </a:t>
            </a:r>
            <a:r>
              <a:rPr lang="en-US" dirty="0" smtClean="0"/>
              <a:t>by </a:t>
            </a:r>
            <a:r>
              <a:rPr lang="en-US" u="sng" dirty="0" smtClean="0"/>
              <a:t>hundreds of tourists </a:t>
            </a:r>
            <a:r>
              <a:rPr lang="en-US" dirty="0" smtClean="0"/>
              <a:t>every year. </a:t>
            </a:r>
            <a:endParaRPr lang="en-US" dirty="0" smtClean="0"/>
          </a:p>
          <a:p>
            <a:pPr marL="411480" lvl="1" indent="-320040">
              <a:spcBef>
                <a:spcPts val="700"/>
              </a:spcBef>
              <a:buClr>
                <a:schemeClr val="accent2"/>
              </a:buClr>
              <a:buSzPct val="60000"/>
              <a:buNone/>
              <a:defRPr/>
            </a:pPr>
            <a:endParaRPr lang="en-US" dirty="0" smtClean="0"/>
          </a:p>
        </p:txBody>
      </p:sp>
      <p:sp>
        <p:nvSpPr>
          <p:cNvPr id="4" name="TextBox 3"/>
          <p:cNvSpPr txBox="1"/>
          <p:nvPr/>
        </p:nvSpPr>
        <p:spPr>
          <a:xfrm>
            <a:off x="1524000" y="1981200"/>
            <a:ext cx="184731" cy="369332"/>
          </a:xfrm>
          <a:prstGeom prst="rect">
            <a:avLst/>
          </a:prstGeom>
          <a:noFill/>
        </p:spPr>
        <p:txBody>
          <a:bodyPr wrap="none" rtlCol="0">
            <a:spAutoFit/>
          </a:bodyPr>
          <a:lstStyle/>
          <a:p>
            <a:endParaRPr lang="en-US" dirty="0"/>
          </a:p>
        </p:txBody>
      </p:sp>
      <p:sp>
        <p:nvSpPr>
          <p:cNvPr id="5" name="Rectangle 4"/>
          <p:cNvSpPr/>
          <p:nvPr/>
        </p:nvSpPr>
        <p:spPr>
          <a:xfrm>
            <a:off x="381000" y="1600200"/>
            <a:ext cx="8305800" cy="2877711"/>
          </a:xfrm>
          <a:prstGeom prst="rect">
            <a:avLst/>
          </a:prstGeom>
        </p:spPr>
        <p:txBody>
          <a:bodyPr wrap="square">
            <a:spAutoFit/>
          </a:bodyPr>
          <a:lstStyle/>
          <a:p>
            <a:pPr marL="912114" lvl="1" indent="-514350">
              <a:spcBef>
                <a:spcPts val="550"/>
              </a:spcBef>
              <a:buClr>
                <a:srgbClr val="94B6D2"/>
              </a:buClr>
              <a:buSzPct val="70000"/>
              <a:defRPr/>
            </a:pPr>
            <a:r>
              <a:rPr lang="en-US" sz="2600" u="sng" dirty="0">
                <a:solidFill>
                  <a:prstClr val="black"/>
                </a:solidFill>
              </a:rPr>
              <a:t>The government </a:t>
            </a:r>
            <a:r>
              <a:rPr lang="en-US" sz="2600" dirty="0">
                <a:solidFill>
                  <a:srgbClr val="FF0000"/>
                </a:solidFill>
              </a:rPr>
              <a:t>built</a:t>
            </a:r>
            <a:r>
              <a:rPr lang="en-US" sz="2600" dirty="0">
                <a:solidFill>
                  <a:prstClr val="black"/>
                </a:solidFill>
              </a:rPr>
              <a:t> a road right outside her front door</a:t>
            </a:r>
            <a:r>
              <a:rPr lang="en-US" sz="2600" dirty="0" smtClean="0">
                <a:solidFill>
                  <a:prstClr val="black"/>
                </a:solidFill>
              </a:rPr>
              <a:t>.</a:t>
            </a:r>
          </a:p>
          <a:p>
            <a:pPr marL="912114" lvl="1" indent="-514350">
              <a:spcBef>
                <a:spcPts val="550"/>
              </a:spcBef>
              <a:buClr>
                <a:srgbClr val="94B6D2"/>
              </a:buClr>
              <a:buSzPct val="70000"/>
              <a:defRPr/>
            </a:pPr>
            <a:r>
              <a:rPr lang="en-US" sz="2600" dirty="0" smtClean="0">
                <a:solidFill>
                  <a:prstClr val="black"/>
                </a:solidFill>
              </a:rPr>
              <a:t> </a:t>
            </a:r>
          </a:p>
          <a:p>
            <a:pPr marL="912114" lvl="1" indent="-514350">
              <a:spcBef>
                <a:spcPts val="550"/>
              </a:spcBef>
              <a:buClr>
                <a:srgbClr val="94B6D2"/>
              </a:buClr>
              <a:buSzPct val="70000"/>
              <a:defRPr/>
            </a:pPr>
            <a:r>
              <a:rPr lang="en-US" sz="2600" dirty="0" smtClean="0">
                <a:solidFill>
                  <a:prstClr val="black"/>
                </a:solidFill>
              </a:rPr>
              <a:t>A road </a:t>
            </a:r>
            <a:r>
              <a:rPr lang="en-US" sz="2600" dirty="0" smtClean="0">
                <a:solidFill>
                  <a:srgbClr val="FF0000"/>
                </a:solidFill>
              </a:rPr>
              <a:t>was built </a:t>
            </a:r>
            <a:r>
              <a:rPr lang="en-US" sz="2600" dirty="0" smtClean="0">
                <a:solidFill>
                  <a:prstClr val="black"/>
                </a:solidFill>
              </a:rPr>
              <a:t>right outside her front door.</a:t>
            </a:r>
          </a:p>
          <a:p>
            <a:pPr marL="912114" lvl="1" indent="-514350">
              <a:spcBef>
                <a:spcPts val="550"/>
              </a:spcBef>
              <a:buClr>
                <a:srgbClr val="94B6D2"/>
              </a:buClr>
              <a:buSzPct val="70000"/>
              <a:defRPr/>
            </a:pPr>
            <a:endParaRPr lang="en-US" sz="2600" dirty="0" smtClean="0">
              <a:solidFill>
                <a:prstClr val="black"/>
              </a:solidFill>
            </a:endParaRPr>
          </a:p>
          <a:p>
            <a:pPr marL="912114" lvl="1" indent="-514350">
              <a:spcBef>
                <a:spcPts val="550"/>
              </a:spcBef>
              <a:buClr>
                <a:srgbClr val="94B6D2"/>
              </a:buClr>
              <a:buSzPct val="70000"/>
              <a:defRPr/>
            </a:pPr>
            <a:r>
              <a:rPr lang="en-US" sz="2600" dirty="0" smtClean="0">
                <a:solidFill>
                  <a:prstClr val="black"/>
                </a:solidFill>
              </a:rPr>
              <a:t>                * Notice that the “doer” has become        </a:t>
            </a:r>
          </a:p>
          <a:p>
            <a:pPr marL="912114" lvl="1" indent="-514350">
              <a:spcBef>
                <a:spcPts val="550"/>
              </a:spcBef>
              <a:buClr>
                <a:srgbClr val="94B6D2"/>
              </a:buClr>
              <a:buSzPct val="70000"/>
              <a:defRPr/>
            </a:pPr>
            <a:r>
              <a:rPr lang="en-US" sz="2600" dirty="0">
                <a:solidFill>
                  <a:prstClr val="black"/>
                </a:solidFill>
              </a:rPr>
              <a:t> </a:t>
            </a:r>
            <a:r>
              <a:rPr lang="en-US" sz="2600" dirty="0" smtClean="0">
                <a:solidFill>
                  <a:prstClr val="black"/>
                </a:solidFill>
              </a:rPr>
              <a:t>                       irrelevant/unimportant.</a:t>
            </a:r>
            <a:endParaRPr lang="en-US" sz="2600"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Review</a:t>
            </a:r>
          </a:p>
        </p:txBody>
      </p:sp>
      <p:sp>
        <p:nvSpPr>
          <p:cNvPr id="10243" name="Rectangle 3"/>
          <p:cNvSpPr>
            <a:spLocks noGrp="1" noChangeArrowheads="1"/>
          </p:cNvSpPr>
          <p:nvPr>
            <p:ph sz="quarter" idx="1"/>
          </p:nvPr>
        </p:nvSpPr>
        <p:spPr/>
        <p:txBody>
          <a:bodyPr>
            <a:normAutofit/>
          </a:bodyPr>
          <a:lstStyle/>
          <a:p>
            <a:r>
              <a:rPr lang="en-US" sz="2800" dirty="0"/>
              <a:t>Active voice verbs: Verbs that indicate the sentence’s subject as </a:t>
            </a:r>
            <a:r>
              <a:rPr lang="en-US" sz="2800" i="1" dirty="0"/>
              <a:t>actively</a:t>
            </a:r>
            <a:r>
              <a:rPr lang="en-US" sz="2800" dirty="0"/>
              <a:t> acting:</a:t>
            </a:r>
          </a:p>
          <a:p>
            <a:pPr lvl="1"/>
            <a:r>
              <a:rPr lang="en-US" sz="2400" dirty="0"/>
              <a:t>Marvin hit the ball.</a:t>
            </a:r>
          </a:p>
          <a:p>
            <a:pPr lvl="1">
              <a:buFontTx/>
              <a:buNone/>
            </a:pPr>
            <a:endParaRPr lang="en-US" sz="2400" dirty="0"/>
          </a:p>
        </p:txBody>
      </p:sp>
      <p:sp>
        <p:nvSpPr>
          <p:cNvPr id="7" name="Content Placeholder 6"/>
          <p:cNvSpPr>
            <a:spLocks noGrp="1"/>
          </p:cNvSpPr>
          <p:nvPr>
            <p:ph sz="quarter" idx="2"/>
          </p:nvPr>
        </p:nvSpPr>
        <p:spPr>
          <a:xfrm>
            <a:off x="5029200" y="1589567"/>
            <a:ext cx="3886200" cy="5268433"/>
          </a:xfrm>
        </p:spPr>
        <p:txBody>
          <a:bodyPr>
            <a:normAutofit/>
          </a:bodyPr>
          <a:lstStyle/>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Passive </a:t>
            </a:r>
            <a:r>
              <a:rPr lang="en-US" sz="2800" dirty="0" smtClean="0"/>
              <a:t>voice verbs: Verbs that indicated the sentence’s subject as being acted upon:</a:t>
            </a:r>
          </a:p>
          <a:p>
            <a:pPr lvl="1"/>
            <a:r>
              <a:rPr lang="en-US" sz="2400" dirty="0" smtClean="0"/>
              <a:t>The ball was hit by Marvin</a:t>
            </a:r>
          </a:p>
          <a:p>
            <a:endParaRPr lang="en-US" dirty="0"/>
          </a:p>
        </p:txBody>
      </p:sp>
      <p:pic>
        <p:nvPicPr>
          <p:cNvPr id="8" name="Picture 7" descr="active and passive.jpg"/>
          <p:cNvPicPr>
            <a:picLocks noChangeAspect="1"/>
          </p:cNvPicPr>
          <p:nvPr/>
        </p:nvPicPr>
        <p:blipFill>
          <a:blip r:embed="rId2" cstate="print"/>
          <a:stretch>
            <a:fillRect/>
          </a:stretch>
        </p:blipFill>
        <p:spPr>
          <a:xfrm>
            <a:off x="4876800" y="609600"/>
            <a:ext cx="3767138" cy="3252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dissolve">
                                      <p:cBhvr>
                                        <p:cTn id="10"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solidFill>
                  <a:schemeClr val="tx2">
                    <a:satMod val="200000"/>
                  </a:schemeClr>
                </a:solidFill>
              </a:rPr>
              <a:t>Let’s Practice</a:t>
            </a:r>
            <a:endParaRPr lang="en-US" b="1" dirty="0">
              <a:solidFill>
                <a:schemeClr val="tx2">
                  <a:satMod val="200000"/>
                </a:schemeClr>
              </a:solidFill>
            </a:endParaRPr>
          </a:p>
        </p:txBody>
      </p:sp>
      <p:sp>
        <p:nvSpPr>
          <p:cNvPr id="3" name="Content Placeholder 2"/>
          <p:cNvSpPr>
            <a:spLocks noGrp="1"/>
          </p:cNvSpPr>
          <p:nvPr>
            <p:ph idx="1"/>
          </p:nvPr>
        </p:nvSpPr>
        <p:spPr>
          <a:xfrm>
            <a:off x="0" y="1600200"/>
            <a:ext cx="9144000" cy="5257800"/>
          </a:xfrm>
        </p:spPr>
        <p:txBody>
          <a:bodyPr>
            <a:normAutofit fontScale="92500"/>
          </a:bodyPr>
          <a:lstStyle/>
          <a:p>
            <a:pPr marL="411480" fontAlgn="auto">
              <a:spcAft>
                <a:spcPts val="0"/>
              </a:spcAft>
              <a:buFont typeface="Wingdings"/>
              <a:buChar char=""/>
              <a:defRPr/>
            </a:pPr>
            <a:r>
              <a:rPr lang="en-US" b="1" dirty="0" smtClean="0">
                <a:solidFill>
                  <a:schemeClr val="accent2">
                    <a:lumMod val="60000"/>
                    <a:lumOff val="40000"/>
                  </a:schemeClr>
                </a:solidFill>
              </a:rPr>
              <a:t>Directions</a:t>
            </a:r>
            <a:r>
              <a:rPr lang="en-US" b="1" dirty="0" smtClean="0"/>
              <a:t>:  </a:t>
            </a:r>
            <a:r>
              <a:rPr lang="en-US" b="1" dirty="0" smtClean="0"/>
              <a:t>Identify the voice, then change </a:t>
            </a:r>
            <a:r>
              <a:rPr lang="en-US" b="1" dirty="0" smtClean="0"/>
              <a:t>the sentences below to the </a:t>
            </a:r>
            <a:r>
              <a:rPr lang="en-US" b="1" dirty="0" smtClean="0">
                <a:solidFill>
                  <a:schemeClr val="accent1"/>
                </a:solidFill>
              </a:rPr>
              <a:t>active/passive </a:t>
            </a:r>
            <a:r>
              <a:rPr lang="en-US" b="1" dirty="0" smtClean="0">
                <a:solidFill>
                  <a:schemeClr val="accent1"/>
                </a:solidFill>
              </a:rPr>
              <a:t>voice</a:t>
            </a:r>
            <a:r>
              <a:rPr lang="en-US" dirty="0" smtClean="0">
                <a:solidFill>
                  <a:schemeClr val="accent1"/>
                </a:solidFill>
              </a:rPr>
              <a:t>.</a:t>
            </a:r>
          </a:p>
          <a:p>
            <a:pPr marL="411480" fontAlgn="auto">
              <a:spcAft>
                <a:spcPts val="0"/>
              </a:spcAft>
              <a:buNone/>
              <a:defRPr/>
            </a:pPr>
            <a:endParaRPr lang="en-US" dirty="0" smtClean="0">
              <a:solidFill>
                <a:schemeClr val="accent1"/>
              </a:solidFill>
            </a:endParaRPr>
          </a:p>
          <a:p>
            <a:pPr marL="912114" lvl="1" indent="-514350" fontAlgn="auto">
              <a:spcAft>
                <a:spcPts val="0"/>
              </a:spcAft>
              <a:buFont typeface="+mj-lt"/>
              <a:buAutoNum type="arabicPeriod"/>
              <a:defRPr/>
            </a:pPr>
            <a:r>
              <a:rPr lang="en-US" dirty="0" smtClean="0"/>
              <a:t>Mr. Ross broke the antique vase as he walked through the store. </a:t>
            </a:r>
          </a:p>
          <a:p>
            <a:pPr marL="912114" lvl="1" indent="-514350">
              <a:buFont typeface="+mj-lt"/>
              <a:buAutoNum type="arabicPeriod"/>
              <a:defRPr/>
            </a:pPr>
            <a:r>
              <a:rPr lang="en-US" dirty="0" smtClean="0"/>
              <a:t>These books had been left in the classroom by a careless student. </a:t>
            </a:r>
          </a:p>
          <a:p>
            <a:pPr marL="912114" lvl="1" indent="-514350" fontAlgn="auto">
              <a:spcAft>
                <a:spcPts val="0"/>
              </a:spcAft>
              <a:buFont typeface="+mj-lt"/>
              <a:buAutoNum type="arabicPeriod"/>
              <a:defRPr/>
            </a:pPr>
            <a:r>
              <a:rPr lang="en-US" dirty="0" smtClean="0"/>
              <a:t>The </a:t>
            </a:r>
            <a:r>
              <a:rPr lang="en-US" dirty="0" smtClean="0"/>
              <a:t>construction workers are making street repairs all month long. </a:t>
            </a:r>
          </a:p>
          <a:p>
            <a:pPr marL="969264" lvl="1" indent="-514350">
              <a:buFont typeface="+mj-lt"/>
              <a:buAutoNum type="arabicPeriod"/>
              <a:defRPr/>
            </a:pPr>
            <a:r>
              <a:rPr lang="en-US" dirty="0" smtClean="0"/>
              <a:t>The house had been broken into by someone while the owners were on vacation. </a:t>
            </a:r>
          </a:p>
          <a:p>
            <a:pPr marL="969264" lvl="1" indent="-514350" fontAlgn="auto">
              <a:spcAft>
                <a:spcPts val="0"/>
              </a:spcAft>
              <a:buFont typeface="+mj-lt"/>
              <a:buAutoNum type="arabicPeriod"/>
              <a:defRPr/>
            </a:pPr>
            <a:r>
              <a:rPr lang="en-US" dirty="0" smtClean="0"/>
              <a:t>My </a:t>
            </a:r>
            <a:r>
              <a:rPr lang="en-US" dirty="0" smtClean="0"/>
              <a:t>books were stolen by someone yesterday. </a:t>
            </a:r>
            <a:endParaRPr lang="en-US" dirty="0" smtClean="0"/>
          </a:p>
          <a:p>
            <a:pPr marL="969264" lvl="1" indent="-514350" fontAlgn="auto">
              <a:spcAft>
                <a:spcPts val="0"/>
              </a:spcAft>
              <a:buFont typeface="+mj-lt"/>
              <a:buAutoNum type="arabicPeriod"/>
              <a:defRPr/>
            </a:pPr>
            <a:r>
              <a:rPr lang="en-US" dirty="0" smtClean="0"/>
              <a:t>Coffee </a:t>
            </a:r>
            <a:r>
              <a:rPr lang="en-US" dirty="0" smtClean="0"/>
              <a:t>is raised in many parts of Hawaii by plantation workers. </a:t>
            </a:r>
            <a:endParaRPr lang="en-US" dirty="0" smtClean="0"/>
          </a:p>
          <a:p>
            <a:pPr marL="411480" fontAlgn="auto">
              <a:spcAft>
                <a:spcPts val="0"/>
              </a:spcAft>
              <a:buFont typeface="Wingdings"/>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r>
              <a:rPr lang="en-US" dirty="0" smtClean="0">
                <a:hlinkClick r:id="rId2"/>
              </a:rPr>
              <a:t>ENGLISH PAGE - Active / Passive Verb Forms</a:t>
            </a:r>
            <a:endParaRPr lang="en-US" dirty="0" smtClean="0"/>
          </a:p>
          <a:p>
            <a:pPr>
              <a:buNone/>
            </a:pPr>
            <a:endParaRPr lang="en-US" dirty="0" smtClean="0"/>
          </a:p>
          <a:p>
            <a:pPr>
              <a:buNone/>
            </a:pPr>
            <a:r>
              <a:rPr lang="en-US" dirty="0" smtClean="0"/>
              <a:t>For verb forms.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GB" dirty="0" smtClean="0"/>
              <a:t>A Christmas Carol</a:t>
            </a:r>
            <a:endParaRPr lang="en-GB" dirty="0"/>
          </a:p>
        </p:txBody>
      </p:sp>
      <p:sp>
        <p:nvSpPr>
          <p:cNvPr id="9219" name="Subtitle 2"/>
          <p:cNvSpPr>
            <a:spLocks noGrp="1"/>
          </p:cNvSpPr>
          <p:nvPr>
            <p:ph type="subTitle" idx="1"/>
          </p:nvPr>
        </p:nvSpPr>
        <p:spPr>
          <a:xfrm>
            <a:off x="2362200" y="6049963"/>
            <a:ext cx="6705600" cy="685800"/>
          </a:xfrm>
        </p:spPr>
        <p:txBody>
          <a:bodyPr/>
          <a:lstStyle/>
          <a:p>
            <a:pPr eaLnBrk="1" hangingPunct="1"/>
            <a:r>
              <a:rPr lang="en-GB" dirty="0" smtClean="0"/>
              <a:t>Lesson </a:t>
            </a:r>
            <a:r>
              <a:rPr lang="en-GB" dirty="0" smtClean="0"/>
              <a:t>2: Dynamic Characters</a:t>
            </a:r>
            <a:endParaRPr lang="en-GB" dirty="0" smtClean="0"/>
          </a:p>
        </p:txBody>
      </p:sp>
      <p:pic>
        <p:nvPicPr>
          <p:cNvPr id="5" name="Picture 4" descr="aladdin.jpg"/>
          <p:cNvPicPr>
            <a:picLocks noChangeAspect="1"/>
          </p:cNvPicPr>
          <p:nvPr/>
        </p:nvPicPr>
        <p:blipFill>
          <a:blip r:embed="rId2" cstate="print"/>
          <a:stretch>
            <a:fillRect/>
          </a:stretch>
        </p:blipFill>
        <p:spPr>
          <a:xfrm>
            <a:off x="3500692" y="1295400"/>
            <a:ext cx="5643308" cy="3200400"/>
          </a:xfrm>
          <a:prstGeom prst="rect">
            <a:avLst/>
          </a:prstGeom>
        </p:spPr>
      </p:pic>
      <p:sp>
        <p:nvSpPr>
          <p:cNvPr id="6" name="Title 1"/>
          <p:cNvSpPr txBox="1">
            <a:spLocks/>
          </p:cNvSpPr>
          <p:nvPr/>
        </p:nvSpPr>
        <p:spPr>
          <a:xfrm>
            <a:off x="228600" y="1600200"/>
            <a:ext cx="3200400" cy="2514600"/>
          </a:xfrm>
          <a:prstGeom prst="rect">
            <a:avLst/>
          </a:prstGeom>
        </p:spPr>
        <p:txBody>
          <a:bodyPr vert="horz"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smtClean="0">
                <a:ln>
                  <a:noFill/>
                </a:ln>
                <a:solidFill>
                  <a:schemeClr val="tx2"/>
                </a:solidFill>
                <a:effectLst/>
                <a:uLnTx/>
                <a:uFillTx/>
                <a:latin typeface="+mj-lt"/>
                <a:ea typeface="+mj-ea"/>
                <a:cs typeface="+mj-cs"/>
              </a:rPr>
              <a:t>Dynamic</a:t>
            </a:r>
            <a:r>
              <a:rPr kumimoji="0" lang="en-US" sz="4400" b="0" i="0" u="none" strike="noStrike" kern="1200" cap="all" spc="0" normalizeH="0" baseline="0" noProof="0" dirty="0" smtClean="0">
                <a:ln>
                  <a:noFill/>
                </a:ln>
                <a:solidFill>
                  <a:schemeClr val="tx2"/>
                </a:solidFill>
                <a:effectLst/>
                <a:uLnTx/>
                <a:uFillTx/>
                <a:latin typeface="+mj-lt"/>
                <a:ea typeface="+mj-ea"/>
                <a:cs typeface="+mj-cs"/>
              </a:rPr>
              <a:t> vs. </a:t>
            </a:r>
            <a:r>
              <a:rPr kumimoji="0" lang="en-US" sz="6000" b="0" i="0" u="none" strike="noStrike" kern="1200" cap="all" spc="0" normalizeH="0" baseline="0" noProof="0" dirty="0" smtClean="0">
                <a:ln>
                  <a:noFill/>
                </a:ln>
                <a:solidFill>
                  <a:schemeClr val="tx2"/>
                </a:solidFill>
                <a:effectLst/>
                <a:uLnTx/>
                <a:uFillTx/>
                <a:latin typeface="+mj-lt"/>
                <a:ea typeface="+mj-ea"/>
                <a:cs typeface="+mj-cs"/>
              </a:rPr>
              <a:t>Static</a:t>
            </a:r>
            <a:r>
              <a:rPr kumimoji="0" lang="en-US" sz="4400" b="0" i="0" u="none" strike="noStrike" kern="1200" cap="all" spc="0" normalizeH="0" baseline="0" noProof="0" dirty="0" smtClean="0">
                <a:ln>
                  <a:noFill/>
                </a:ln>
                <a:solidFill>
                  <a:schemeClr val="tx2"/>
                </a:solidFill>
                <a:effectLst/>
                <a:uLnTx/>
                <a:uFillTx/>
                <a:latin typeface="+mj-lt"/>
                <a:ea typeface="+mj-ea"/>
                <a:cs typeface="+mj-cs"/>
              </a:rPr>
              <a:t> Characters</a:t>
            </a:r>
            <a:endParaRPr kumimoji="0" lang="en-US" sz="4400" b="0" i="0" u="none" strike="noStrike" kern="1200" cap="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r>
              <a:rPr lang="en-US" smtClean="0">
                <a:solidFill>
                  <a:srgbClr val="A8C6D0"/>
                </a:solidFill>
                <a:latin typeface="Comic Sans MS" charset="0"/>
              </a:rPr>
              <a:t>Change</a:t>
            </a:r>
          </a:p>
        </p:txBody>
      </p:sp>
      <p:sp>
        <p:nvSpPr>
          <p:cNvPr id="14339" name="Content Placeholder 2"/>
          <p:cNvSpPr>
            <a:spLocks noGrp="1"/>
          </p:cNvSpPr>
          <p:nvPr>
            <p:ph idx="1"/>
          </p:nvPr>
        </p:nvSpPr>
        <p:spPr/>
        <p:txBody>
          <a:bodyPr/>
          <a:lstStyle/>
          <a:p>
            <a:pPr eaLnBrk="1" hangingPunct="1"/>
            <a:r>
              <a:rPr lang="en-US" smtClean="0">
                <a:latin typeface="Comic Sans MS" charset="0"/>
              </a:rPr>
              <a:t>Specific type of change</a:t>
            </a:r>
          </a:p>
          <a:p>
            <a:pPr lvl="1" eaLnBrk="1" hangingPunct="1"/>
            <a:r>
              <a:rPr lang="en-US" smtClean="0">
                <a:latin typeface="Comic Sans MS" charset="0"/>
              </a:rPr>
              <a:t>Internal</a:t>
            </a:r>
          </a:p>
          <a:p>
            <a:pPr lvl="2" eaLnBrk="1" hangingPunct="1"/>
            <a:r>
              <a:rPr lang="en-US" smtClean="0">
                <a:latin typeface="Comic Sans MS" charset="0"/>
              </a:rPr>
              <a:t>Major change in personality</a:t>
            </a:r>
          </a:p>
          <a:p>
            <a:pPr lvl="2" eaLnBrk="1" hangingPunct="1"/>
            <a:r>
              <a:rPr lang="en-US" smtClean="0">
                <a:latin typeface="Comic Sans MS" charset="0"/>
              </a:rPr>
              <a:t>Change in character’s outlook on life</a:t>
            </a:r>
          </a:p>
          <a:p>
            <a:pPr lvl="2" eaLnBrk="1" hangingPunct="1"/>
            <a:r>
              <a:rPr lang="en-US" smtClean="0">
                <a:latin typeface="Comic Sans MS" charset="0"/>
              </a:rPr>
              <a:t>Values</a:t>
            </a:r>
          </a:p>
          <a:p>
            <a:pPr lvl="2" eaLnBrk="1" hangingPunct="1"/>
            <a:r>
              <a:rPr lang="en-US" smtClean="0">
                <a:latin typeface="Comic Sans MS" charset="0"/>
              </a:rPr>
              <a:t>Overall change in nature of character</a:t>
            </a:r>
          </a:p>
          <a:p>
            <a:pPr eaLnBrk="1" hangingPunct="1"/>
            <a:endParaRPr lang="en-US" smtClean="0">
              <a:latin typeface="Comic Sans MS" charset="0"/>
            </a:endParaRPr>
          </a:p>
          <a:p>
            <a:pPr eaLnBrk="1" hangingPunct="1"/>
            <a:r>
              <a:rPr lang="en-US" smtClean="0">
                <a:latin typeface="Comic Sans MS" charset="0"/>
              </a:rPr>
              <a:t>Within, not to the character</a:t>
            </a:r>
          </a:p>
          <a:p>
            <a:pPr eaLnBrk="1" hangingPunct="1"/>
            <a:endParaRPr lang="en-US" smtClean="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r>
              <a:rPr lang="en-US" smtClean="0">
                <a:solidFill>
                  <a:srgbClr val="A8C6D0"/>
                </a:solidFill>
                <a:latin typeface="Comic Sans MS" charset="0"/>
              </a:rPr>
              <a:t>Is there change?</a:t>
            </a:r>
          </a:p>
        </p:txBody>
      </p:sp>
      <p:sp>
        <p:nvSpPr>
          <p:cNvPr id="15363" name="Content Placeholder 2"/>
          <p:cNvSpPr>
            <a:spLocks noGrp="1"/>
          </p:cNvSpPr>
          <p:nvPr>
            <p:ph idx="1"/>
          </p:nvPr>
        </p:nvSpPr>
        <p:spPr/>
        <p:txBody>
          <a:bodyPr>
            <a:normAutofit lnSpcReduction="10000"/>
          </a:bodyPr>
          <a:lstStyle/>
          <a:p>
            <a:pPr eaLnBrk="1" hangingPunct="1"/>
            <a:r>
              <a:rPr lang="en-US" smtClean="0">
                <a:latin typeface="Comic Sans MS" charset="0"/>
              </a:rPr>
              <a:t>Ask yourself</a:t>
            </a:r>
          </a:p>
          <a:p>
            <a:pPr lvl="1" eaLnBrk="1" hangingPunct="1"/>
            <a:r>
              <a:rPr lang="en-US" smtClean="0">
                <a:latin typeface="Comic Sans MS" charset="0"/>
              </a:rPr>
              <a:t>Have the character’s personality/values/outlook changed throughout the story?</a:t>
            </a:r>
          </a:p>
          <a:p>
            <a:pPr lvl="1" eaLnBrk="1" hangingPunct="1"/>
            <a:endParaRPr lang="en-US" smtClean="0">
              <a:latin typeface="Comic Sans MS" charset="0"/>
            </a:endParaRPr>
          </a:p>
          <a:p>
            <a:pPr eaLnBrk="1" hangingPunct="1"/>
            <a:r>
              <a:rPr lang="en-US" smtClean="0">
                <a:latin typeface="Comic Sans MS" charset="0"/>
              </a:rPr>
              <a:t>Yes</a:t>
            </a:r>
          </a:p>
          <a:p>
            <a:pPr lvl="1" eaLnBrk="1" hangingPunct="1"/>
            <a:r>
              <a:rPr lang="en-US" smtClean="0">
                <a:latin typeface="Comic Sans MS" charset="0"/>
              </a:rPr>
              <a:t>Dynamic</a:t>
            </a:r>
          </a:p>
          <a:p>
            <a:pPr lvl="1" eaLnBrk="1" hangingPunct="1"/>
            <a:endParaRPr lang="en-US" smtClean="0">
              <a:latin typeface="Comic Sans MS" charset="0"/>
            </a:endParaRPr>
          </a:p>
          <a:p>
            <a:pPr eaLnBrk="1" hangingPunct="1"/>
            <a:r>
              <a:rPr lang="en-US" smtClean="0">
                <a:latin typeface="Comic Sans MS" charset="0"/>
              </a:rPr>
              <a:t>No</a:t>
            </a:r>
          </a:p>
          <a:p>
            <a:pPr lvl="1" eaLnBrk="1" hangingPunct="1"/>
            <a:r>
              <a:rPr lang="en-US" smtClean="0">
                <a:latin typeface="Comic Sans MS" charset="0"/>
              </a:rPr>
              <a:t>Static</a:t>
            </a:r>
          </a:p>
        </p:txBody>
      </p:sp>
      <p:pic>
        <p:nvPicPr>
          <p:cNvPr id="15364" name="Picture 3" descr="change.jpg"/>
          <p:cNvPicPr>
            <a:picLocks noChangeAspect="1"/>
          </p:cNvPicPr>
          <p:nvPr/>
        </p:nvPicPr>
        <p:blipFill>
          <a:blip r:embed="rId2" cstate="print"/>
          <a:srcRect/>
          <a:stretch>
            <a:fillRect/>
          </a:stretch>
        </p:blipFill>
        <p:spPr bwMode="auto">
          <a:xfrm>
            <a:off x="4168775" y="3429000"/>
            <a:ext cx="3121025" cy="23415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dirty="0" smtClean="0">
                <a:solidFill>
                  <a:srgbClr val="A8C6D0"/>
                </a:solidFill>
                <a:latin typeface="Comic Sans MS" charset="0"/>
              </a:rPr>
              <a:t>Dynamic/Round</a:t>
            </a:r>
            <a:endParaRPr lang="en-US" dirty="0" smtClean="0">
              <a:solidFill>
                <a:srgbClr val="A8C6D0"/>
              </a:solidFill>
              <a:latin typeface="Comic Sans MS" charset="0"/>
            </a:endParaRPr>
          </a:p>
        </p:txBody>
      </p:sp>
      <p:sp>
        <p:nvSpPr>
          <p:cNvPr id="16387" name="Content Placeholder 2"/>
          <p:cNvSpPr>
            <a:spLocks noGrp="1"/>
          </p:cNvSpPr>
          <p:nvPr>
            <p:ph idx="1"/>
          </p:nvPr>
        </p:nvSpPr>
        <p:spPr/>
        <p:txBody>
          <a:bodyPr/>
          <a:lstStyle/>
          <a:p>
            <a:pPr eaLnBrk="1" hangingPunct="1"/>
            <a:r>
              <a:rPr lang="en-US" u="sng" smtClean="0">
                <a:latin typeface="Comic Sans MS" charset="0"/>
              </a:rPr>
              <a:t>Major</a:t>
            </a:r>
            <a:r>
              <a:rPr lang="en-US" smtClean="0">
                <a:latin typeface="Comic Sans MS" charset="0"/>
              </a:rPr>
              <a:t> change in character</a:t>
            </a:r>
          </a:p>
          <a:p>
            <a:pPr eaLnBrk="1" hangingPunct="1"/>
            <a:endParaRPr lang="en-US" smtClean="0">
              <a:latin typeface="Comic Sans MS" charset="0"/>
            </a:endParaRPr>
          </a:p>
          <a:p>
            <a:pPr eaLnBrk="1" hangingPunct="1"/>
            <a:r>
              <a:rPr lang="en-US" smtClean="0">
                <a:latin typeface="Comic Sans MS" charset="0"/>
              </a:rPr>
              <a:t>Bad  </a:t>
            </a:r>
            <a:r>
              <a:rPr lang="en-US" smtClean="0">
                <a:latin typeface="Comic Sans MS" charset="0"/>
                <a:sym typeface="Wingdings" charset="2"/>
              </a:rPr>
              <a:t>  Good</a:t>
            </a:r>
          </a:p>
          <a:p>
            <a:pPr eaLnBrk="1" hangingPunct="1"/>
            <a:endParaRPr lang="en-US" smtClean="0">
              <a:latin typeface="Comic Sans MS" charset="0"/>
              <a:sym typeface="Wingdings" charset="2"/>
            </a:endParaRPr>
          </a:p>
          <a:p>
            <a:pPr eaLnBrk="1" hangingPunct="1"/>
            <a:r>
              <a:rPr lang="en-US" smtClean="0">
                <a:latin typeface="Comic Sans MS" charset="0"/>
                <a:sym typeface="Wingdings" charset="2"/>
              </a:rPr>
              <a:t>Good    Bad</a:t>
            </a:r>
          </a:p>
          <a:p>
            <a:pPr eaLnBrk="1" hangingPunct="1"/>
            <a:endParaRPr lang="en-US" smtClean="0">
              <a:latin typeface="Comic Sans MS" charset="0"/>
              <a:sym typeface="Wingdings" charset="2"/>
            </a:endParaRPr>
          </a:p>
          <a:p>
            <a:pPr eaLnBrk="1" hangingPunct="1"/>
            <a:r>
              <a:rPr lang="en-US" smtClean="0">
                <a:latin typeface="Comic Sans MS" charset="0"/>
                <a:sym typeface="Wingdings" charset="2"/>
              </a:rPr>
              <a:t>Crucial to the story</a:t>
            </a:r>
          </a:p>
          <a:p>
            <a:pPr eaLnBrk="1" hangingPunct="1"/>
            <a:endParaRPr lang="en-US" smtClean="0">
              <a:latin typeface="Comic Sans MS" charset="0"/>
              <a:sym typeface="Wingdings" charset="2"/>
            </a:endParaRPr>
          </a:p>
          <a:p>
            <a:pPr eaLnBrk="1" hangingPunct="1"/>
            <a:endParaRPr lang="en-US" smtClean="0">
              <a:latin typeface="Comic Sans MS" charset="0"/>
              <a:sym typeface="Wingdings" charset="2"/>
            </a:endParaRPr>
          </a:p>
          <a:p>
            <a:pPr eaLnBrk="1" hangingPunct="1"/>
            <a:endParaRPr lang="en-US" smtClean="0">
              <a:latin typeface="Comic Sans MS" charset="0"/>
            </a:endParaRPr>
          </a:p>
        </p:txBody>
      </p:sp>
      <p:pic>
        <p:nvPicPr>
          <p:cNvPr id="16388" name="Picture 4" descr="fireworks-9.jpg"/>
          <p:cNvPicPr>
            <a:picLocks noChangeAspect="1"/>
          </p:cNvPicPr>
          <p:nvPr/>
        </p:nvPicPr>
        <p:blipFill>
          <a:blip r:embed="rId2" cstate="print"/>
          <a:srcRect/>
          <a:stretch>
            <a:fillRect/>
          </a:stretch>
        </p:blipFill>
        <p:spPr bwMode="auto">
          <a:xfrm>
            <a:off x="5768975" y="1004888"/>
            <a:ext cx="3022600" cy="2493962"/>
          </a:xfrm>
          <a:prstGeom prst="rect">
            <a:avLst/>
          </a:prstGeom>
          <a:noFill/>
          <a:ln w="9525">
            <a:noFill/>
            <a:miter lim="800000"/>
            <a:headEnd/>
            <a:tailEnd/>
          </a:ln>
        </p:spPr>
      </p:pic>
      <p:pic>
        <p:nvPicPr>
          <p:cNvPr id="16389" name="Picture 5" descr="93726firework01.jpg"/>
          <p:cNvPicPr>
            <a:picLocks noChangeAspect="1"/>
          </p:cNvPicPr>
          <p:nvPr/>
        </p:nvPicPr>
        <p:blipFill>
          <a:blip r:embed="rId3" cstate="print"/>
          <a:srcRect/>
          <a:stretch>
            <a:fillRect/>
          </a:stretch>
        </p:blipFill>
        <p:spPr bwMode="auto">
          <a:xfrm>
            <a:off x="4924425" y="3690938"/>
            <a:ext cx="3867150" cy="28987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dirty="0" smtClean="0">
                <a:solidFill>
                  <a:srgbClr val="A8C6D0"/>
                </a:solidFill>
                <a:latin typeface="Comic Sans MS" charset="0"/>
              </a:rPr>
              <a:t>Static/Flat</a:t>
            </a:r>
            <a:endParaRPr lang="en-US" dirty="0" smtClean="0">
              <a:solidFill>
                <a:srgbClr val="A8C6D0"/>
              </a:solidFill>
              <a:latin typeface="Comic Sans MS" charset="0"/>
            </a:endParaRPr>
          </a:p>
        </p:txBody>
      </p:sp>
      <p:sp>
        <p:nvSpPr>
          <p:cNvPr id="3" name="Content Placeholder 2"/>
          <p:cNvSpPr>
            <a:spLocks noGrp="1"/>
          </p:cNvSpPr>
          <p:nvPr>
            <p:ph idx="1"/>
          </p:nvPr>
        </p:nvSpPr>
        <p:spPr/>
        <p:txBody>
          <a:bodyPr>
            <a:normAutofit fontScale="92500" lnSpcReduction="10000"/>
          </a:bodyPr>
          <a:lstStyle/>
          <a:p>
            <a:pPr marL="420624" indent="-384048" eaLnBrk="1" fontAlgn="auto" hangingPunct="1">
              <a:spcAft>
                <a:spcPts val="0"/>
              </a:spcAft>
              <a:buFont typeface="Wingdings 2"/>
              <a:buChar char=""/>
              <a:defRPr/>
            </a:pPr>
            <a:r>
              <a:rPr lang="en-US" dirty="0" smtClean="0">
                <a:latin typeface="Comic Sans MS"/>
                <a:ea typeface="+mn-ea"/>
                <a:cs typeface="Comic Sans MS"/>
              </a:rPr>
              <a:t>Remains same throughout story</a:t>
            </a:r>
          </a:p>
          <a:p>
            <a:pPr marL="420624" indent="-384048" eaLnBrk="1" fontAlgn="auto" hangingPunct="1">
              <a:spcAft>
                <a:spcPts val="0"/>
              </a:spcAft>
              <a:buFont typeface="Wingdings 2"/>
              <a:buChar char=""/>
              <a:defRPr/>
            </a:pPr>
            <a:endParaRPr lang="en-US" dirty="0" smtClean="0">
              <a:latin typeface="Comic Sans MS"/>
              <a:ea typeface="+mn-ea"/>
              <a:cs typeface="Comic Sans MS"/>
            </a:endParaRPr>
          </a:p>
          <a:p>
            <a:pPr marL="420624" indent="-384048" eaLnBrk="1" fontAlgn="auto" hangingPunct="1">
              <a:spcAft>
                <a:spcPts val="0"/>
              </a:spcAft>
              <a:buFont typeface="Wingdings 2"/>
              <a:buChar char=""/>
              <a:defRPr/>
            </a:pPr>
            <a:r>
              <a:rPr lang="en-US" dirty="0" smtClean="0">
                <a:latin typeface="Comic Sans MS"/>
                <a:ea typeface="+mn-ea"/>
                <a:cs typeface="Comic Sans MS"/>
              </a:rPr>
              <a:t>Same beginning to end</a:t>
            </a:r>
          </a:p>
          <a:p>
            <a:pPr marL="722376" lvl="1" indent="-274320" eaLnBrk="1" fontAlgn="auto" hangingPunct="1">
              <a:spcAft>
                <a:spcPts val="0"/>
              </a:spcAft>
              <a:buFont typeface="Wingdings 2"/>
              <a:buChar char=""/>
              <a:defRPr/>
            </a:pPr>
            <a:r>
              <a:rPr lang="en-US" dirty="0" smtClean="0">
                <a:latin typeface="Comic Sans MS"/>
                <a:ea typeface="+mn-ea"/>
                <a:cs typeface="Comic Sans MS"/>
              </a:rPr>
              <a:t>Mean</a:t>
            </a:r>
          </a:p>
          <a:p>
            <a:pPr marL="722376" lvl="1" indent="-274320" eaLnBrk="1" fontAlgn="auto" hangingPunct="1">
              <a:spcAft>
                <a:spcPts val="0"/>
              </a:spcAft>
              <a:buFont typeface="Wingdings 2"/>
              <a:buChar char=""/>
              <a:defRPr/>
            </a:pPr>
            <a:r>
              <a:rPr lang="en-US" dirty="0" smtClean="0">
                <a:latin typeface="Comic Sans MS"/>
                <a:ea typeface="+mn-ea"/>
                <a:cs typeface="Comic Sans MS"/>
              </a:rPr>
              <a:t>Nice</a:t>
            </a:r>
          </a:p>
          <a:p>
            <a:pPr marL="420624" indent="-384048" eaLnBrk="1" fontAlgn="auto" hangingPunct="1">
              <a:spcAft>
                <a:spcPts val="0"/>
              </a:spcAft>
              <a:buFont typeface="Wingdings 2"/>
              <a:buChar char=""/>
              <a:defRPr/>
            </a:pPr>
            <a:endParaRPr lang="en-US" dirty="0" smtClean="0">
              <a:latin typeface="Comic Sans MS"/>
              <a:ea typeface="+mn-ea"/>
              <a:cs typeface="Comic Sans MS"/>
            </a:endParaRPr>
          </a:p>
          <a:p>
            <a:pPr marL="420624" indent="-384048" eaLnBrk="1" fontAlgn="auto" hangingPunct="1">
              <a:spcAft>
                <a:spcPts val="0"/>
              </a:spcAft>
              <a:buFont typeface="Wingdings 2"/>
              <a:buChar char=""/>
              <a:defRPr/>
            </a:pPr>
            <a:r>
              <a:rPr lang="en-US" dirty="0" smtClean="0">
                <a:latin typeface="Comic Sans MS"/>
                <a:ea typeface="+mn-ea"/>
                <a:cs typeface="Comic Sans MS"/>
              </a:rPr>
              <a:t>No internal changes</a:t>
            </a:r>
          </a:p>
          <a:p>
            <a:pPr marL="420624" indent="-384048" eaLnBrk="1" fontAlgn="auto" hangingPunct="1">
              <a:spcAft>
                <a:spcPts val="0"/>
              </a:spcAft>
              <a:buFont typeface="Wingdings 2"/>
              <a:buChar char=""/>
              <a:defRPr/>
            </a:pPr>
            <a:endParaRPr lang="en-US" dirty="0" smtClean="0">
              <a:latin typeface="Comic Sans MS"/>
              <a:ea typeface="+mn-ea"/>
              <a:cs typeface="Comic Sans MS"/>
            </a:endParaRPr>
          </a:p>
          <a:p>
            <a:pPr marL="420624" indent="-384048" eaLnBrk="1" fontAlgn="auto" hangingPunct="1">
              <a:spcAft>
                <a:spcPts val="0"/>
              </a:spcAft>
              <a:buFont typeface="Wingdings 2"/>
              <a:buChar char=""/>
              <a:defRPr/>
            </a:pPr>
            <a:r>
              <a:rPr lang="en-US" dirty="0" smtClean="0">
                <a:latin typeface="Comic Sans MS"/>
                <a:ea typeface="+mn-ea"/>
                <a:cs typeface="Comic Sans MS"/>
              </a:rPr>
              <a:t>Example: </a:t>
            </a:r>
          </a:p>
          <a:p>
            <a:pPr marL="723837" lvl="1" indent="-384048" eaLnBrk="1" fontAlgn="auto" hangingPunct="1">
              <a:spcAft>
                <a:spcPts val="0"/>
              </a:spcAft>
              <a:buFont typeface="Arial"/>
              <a:buChar char="•"/>
              <a:defRPr/>
            </a:pPr>
            <a:r>
              <a:rPr lang="en-US" dirty="0" smtClean="0">
                <a:latin typeface="Comic Sans MS"/>
                <a:ea typeface="+mn-ea"/>
                <a:cs typeface="Comic Sans MS"/>
              </a:rPr>
              <a:t>Plastic surgery</a:t>
            </a:r>
            <a:endParaRPr lang="en-US" dirty="0">
              <a:latin typeface="Comic Sans MS"/>
              <a:ea typeface="+mn-ea"/>
              <a:cs typeface="Comic Sans MS"/>
            </a:endParaRPr>
          </a:p>
        </p:txBody>
      </p:sp>
      <p:pic>
        <p:nvPicPr>
          <p:cNvPr id="17412" name="Picture 3" descr="tv_static1.jpg"/>
          <p:cNvPicPr>
            <a:picLocks noChangeAspect="1"/>
          </p:cNvPicPr>
          <p:nvPr/>
        </p:nvPicPr>
        <p:blipFill>
          <a:blip r:embed="rId2" cstate="print"/>
          <a:srcRect/>
          <a:stretch>
            <a:fillRect/>
          </a:stretch>
        </p:blipFill>
        <p:spPr bwMode="auto">
          <a:xfrm>
            <a:off x="5080000" y="3241675"/>
            <a:ext cx="4064000" cy="36163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03225" y="23813"/>
            <a:ext cx="8229600" cy="1371600"/>
          </a:xfrm>
        </p:spPr>
        <p:txBody>
          <a:bodyPr/>
          <a:lstStyle/>
          <a:p>
            <a:r>
              <a:rPr lang="en-US" sz="2400" b="1">
                <a:solidFill>
                  <a:srgbClr val="FFCC00"/>
                </a:solidFill>
                <a:latin typeface="Verdana" pitchFamily="34" charset="0"/>
              </a:rPr>
              <a:t>A Christmas Carol: Introduction</a:t>
            </a:r>
          </a:p>
        </p:txBody>
      </p:sp>
      <p:sp>
        <p:nvSpPr>
          <p:cNvPr id="138254" name="Text Box 14"/>
          <p:cNvSpPr txBox="1">
            <a:spLocks noChangeArrowheads="1"/>
          </p:cNvSpPr>
          <p:nvPr/>
        </p:nvSpPr>
        <p:spPr bwMode="auto">
          <a:xfrm>
            <a:off x="533400" y="1524000"/>
            <a:ext cx="71628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FFFF99"/>
                </a:solidFill>
                <a:latin typeface="Verdana" pitchFamily="34" charset="0"/>
              </a:rPr>
              <a:t>One by one, four ghosts appear to Scrooge. </a:t>
            </a:r>
          </a:p>
        </p:txBody>
      </p:sp>
      <p:sp>
        <p:nvSpPr>
          <p:cNvPr id="138283" name="Text Box 43"/>
          <p:cNvSpPr txBox="1">
            <a:spLocks noChangeArrowheads="1"/>
          </p:cNvSpPr>
          <p:nvPr/>
        </p:nvSpPr>
        <p:spPr bwMode="auto">
          <a:xfrm>
            <a:off x="4343400" y="2590800"/>
            <a:ext cx="4114800" cy="1187450"/>
          </a:xfrm>
          <a:prstGeom prst="rect">
            <a:avLst/>
          </a:prstGeom>
          <a:noFill/>
          <a:ln w="9525">
            <a:noFill/>
            <a:miter lim="800000"/>
            <a:headEnd/>
            <a:tailEnd/>
          </a:ln>
          <a:effectLst/>
        </p:spPr>
        <p:txBody>
          <a:bodyPr>
            <a:spAutoFit/>
          </a:bodyPr>
          <a:lstStyle/>
          <a:p>
            <a:pPr>
              <a:spcBef>
                <a:spcPct val="50000"/>
              </a:spcBef>
            </a:pPr>
            <a:r>
              <a:rPr lang="en-US" sz="2400">
                <a:solidFill>
                  <a:srgbClr val="FFFF99"/>
                </a:solidFill>
                <a:latin typeface="Verdana" pitchFamily="34" charset="0"/>
              </a:rPr>
              <a:t>They’ve come to try to convince him to become a nicer person.</a:t>
            </a:r>
          </a:p>
        </p:txBody>
      </p:sp>
      <p:pic>
        <p:nvPicPr>
          <p:cNvPr id="138284" name="Picture 44"/>
          <p:cNvPicPr>
            <a:picLocks noChangeAspect="1" noChangeArrowheads="1"/>
          </p:cNvPicPr>
          <p:nvPr/>
        </p:nvPicPr>
        <p:blipFill>
          <a:blip r:embed="rId4" cstate="print"/>
          <a:srcRect/>
          <a:stretch>
            <a:fillRect/>
          </a:stretch>
        </p:blipFill>
        <p:spPr bwMode="auto">
          <a:xfrm>
            <a:off x="7315200" y="1600200"/>
            <a:ext cx="133350" cy="88900"/>
          </a:xfrm>
          <a:prstGeom prst="rect">
            <a:avLst/>
          </a:prstGeom>
          <a:noFill/>
        </p:spPr>
      </p:pic>
      <p:pic>
        <p:nvPicPr>
          <p:cNvPr id="138286" name="Picture 46" descr="Z:\Production\Melissa\HTML Project\Incoming\NovelNotes_Images_for_Lason\Christmas_Carol\5266764-2400x1734.jpg"/>
          <p:cNvPicPr>
            <a:picLocks noChangeAspect="1" noChangeArrowheads="1"/>
          </p:cNvPicPr>
          <p:nvPr/>
        </p:nvPicPr>
        <p:blipFill>
          <a:blip r:embed="rId5" cstate="print"/>
          <a:srcRect/>
          <a:stretch>
            <a:fillRect/>
          </a:stretch>
        </p:blipFill>
        <p:spPr bwMode="auto">
          <a:xfrm>
            <a:off x="1143000" y="2438400"/>
            <a:ext cx="2668587" cy="36957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254"/>
                                        </p:tgtEl>
                                        <p:attrNameLst>
                                          <p:attrName>style.visibility</p:attrName>
                                        </p:attrNameLst>
                                      </p:cBhvr>
                                      <p:to>
                                        <p:strVal val="visible"/>
                                      </p:to>
                                    </p:set>
                                    <p:animEffect transition="in" filter="wipe(left)">
                                      <p:cBhvr>
                                        <p:cTn id="7" dur="500"/>
                                        <p:tgtEl>
                                          <p:spTgt spid="13825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38284"/>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8283"/>
                                        </p:tgtEl>
                                        <p:attrNameLst>
                                          <p:attrName>style.visibility</p:attrName>
                                        </p:attrNameLst>
                                      </p:cBhvr>
                                      <p:to>
                                        <p:strVal val="visible"/>
                                      </p:to>
                                    </p:set>
                                    <p:animEffect transition="in" filter="wipe(left)">
                                      <p:cBhvr>
                                        <p:cTn id="14" dur="500"/>
                                        <p:tgtEl>
                                          <p:spTgt spid="138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4" grpId="0" autoUpdateAnimBg="0"/>
      <p:bldP spid="1382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smtClean="0">
                <a:solidFill>
                  <a:srgbClr val="A8C6D0"/>
                </a:solidFill>
                <a:latin typeface="Comic Sans MS" charset="0"/>
              </a:rPr>
              <a:t>Dynamic</a:t>
            </a:r>
            <a:r>
              <a:rPr lang="en-US" smtClean="0">
                <a:latin typeface="Comic Sans MS" charset="0"/>
              </a:rPr>
              <a:t> </a:t>
            </a:r>
            <a:r>
              <a:rPr lang="en-US" smtClean="0">
                <a:solidFill>
                  <a:srgbClr val="A8C6D0"/>
                </a:solidFill>
                <a:latin typeface="Comic Sans MS" charset="0"/>
              </a:rPr>
              <a:t>Characters</a:t>
            </a:r>
          </a:p>
        </p:txBody>
      </p:sp>
      <p:sp>
        <p:nvSpPr>
          <p:cNvPr id="18435" name="Content Placeholder 2"/>
          <p:cNvSpPr>
            <a:spLocks noGrp="1"/>
          </p:cNvSpPr>
          <p:nvPr>
            <p:ph idx="1"/>
          </p:nvPr>
        </p:nvSpPr>
        <p:spPr/>
        <p:txBody>
          <a:bodyPr/>
          <a:lstStyle/>
          <a:p>
            <a:pPr eaLnBrk="1" hangingPunct="1"/>
            <a:r>
              <a:rPr lang="en-US" dirty="0" smtClean="0">
                <a:latin typeface="Comic Sans MS" charset="0"/>
              </a:rPr>
              <a:t>Harry Potter</a:t>
            </a:r>
          </a:p>
          <a:p>
            <a:pPr lvl="2" eaLnBrk="1" hangingPunct="1"/>
            <a:r>
              <a:rPr lang="en-US" dirty="0" smtClean="0">
                <a:latin typeface="Comic Sans MS" charset="0"/>
              </a:rPr>
              <a:t>Beginning: timid and nervous; unsure of his abilities</a:t>
            </a:r>
          </a:p>
          <a:p>
            <a:pPr lvl="2" eaLnBrk="1" hangingPunct="1"/>
            <a:r>
              <a:rPr lang="en-US" dirty="0" smtClean="0">
                <a:latin typeface="Comic Sans MS" charset="0"/>
              </a:rPr>
              <a:t>End: powerful and confident leader</a:t>
            </a:r>
            <a:endParaRPr lang="en-US" dirty="0" smtClean="0">
              <a:latin typeface="Comic Sans MS" charset="0"/>
            </a:endParaRPr>
          </a:p>
          <a:p>
            <a:pPr eaLnBrk="1" hangingPunct="1"/>
            <a:r>
              <a:rPr lang="en-US" dirty="0" smtClean="0">
                <a:latin typeface="Comic Sans MS" charset="0"/>
              </a:rPr>
              <a:t>Grinch</a:t>
            </a:r>
          </a:p>
          <a:p>
            <a:pPr lvl="2" eaLnBrk="1" hangingPunct="1"/>
            <a:r>
              <a:rPr lang="en-US" dirty="0" smtClean="0">
                <a:latin typeface="Comic Sans MS" charset="0"/>
              </a:rPr>
              <a:t>Beginning: mean, bitter, greedy</a:t>
            </a:r>
          </a:p>
          <a:p>
            <a:pPr lvl="2" eaLnBrk="1" hangingPunct="1"/>
            <a:r>
              <a:rPr lang="en-US" dirty="0" smtClean="0">
                <a:latin typeface="Comic Sans MS" charset="0"/>
              </a:rPr>
              <a:t>End: generous, kind, beloved</a:t>
            </a:r>
          </a:p>
          <a:p>
            <a:pPr lvl="1" eaLnBrk="1" hangingPunct="1"/>
            <a:endParaRPr lang="en-US" dirty="0" smtClean="0">
              <a:latin typeface="Comic Sans MS"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smtClean="0">
                <a:solidFill>
                  <a:srgbClr val="A8C6D0"/>
                </a:solidFill>
                <a:latin typeface="Comic Sans MS" charset="0"/>
              </a:rPr>
              <a:t>Static Characters</a:t>
            </a:r>
          </a:p>
        </p:txBody>
      </p:sp>
      <p:sp>
        <p:nvSpPr>
          <p:cNvPr id="19459" name="Content Placeholder 2"/>
          <p:cNvSpPr>
            <a:spLocks noGrp="1"/>
          </p:cNvSpPr>
          <p:nvPr>
            <p:ph idx="1"/>
          </p:nvPr>
        </p:nvSpPr>
        <p:spPr/>
        <p:txBody>
          <a:bodyPr/>
          <a:lstStyle/>
          <a:p>
            <a:pPr eaLnBrk="1" hangingPunct="1"/>
            <a:r>
              <a:rPr lang="en-US" dirty="0" smtClean="0">
                <a:latin typeface="Comic Sans MS" charset="0"/>
              </a:rPr>
              <a:t>Cinderella’s stepmother</a:t>
            </a:r>
          </a:p>
          <a:p>
            <a:pPr lvl="1" eaLnBrk="1" hangingPunct="1"/>
            <a:r>
              <a:rPr lang="en-US" dirty="0" smtClean="0">
                <a:latin typeface="Comic Sans MS" charset="0"/>
              </a:rPr>
              <a:t>Beginning: </a:t>
            </a:r>
            <a:r>
              <a:rPr lang="en-US" dirty="0" smtClean="0">
                <a:latin typeface="Comic Sans MS" charset="0"/>
              </a:rPr>
              <a:t>bitter, </a:t>
            </a:r>
            <a:r>
              <a:rPr lang="en-US" dirty="0" smtClean="0">
                <a:latin typeface="Comic Sans MS" charset="0"/>
              </a:rPr>
              <a:t>cruel, cold</a:t>
            </a:r>
          </a:p>
          <a:p>
            <a:pPr lvl="1" eaLnBrk="1" hangingPunct="1"/>
            <a:r>
              <a:rPr lang="en-US" dirty="0" smtClean="0">
                <a:latin typeface="Comic Sans MS" charset="0"/>
              </a:rPr>
              <a:t>End: </a:t>
            </a:r>
            <a:r>
              <a:rPr lang="en-US" dirty="0" smtClean="0">
                <a:latin typeface="Comic Sans MS" charset="0"/>
              </a:rPr>
              <a:t>bitter, </a:t>
            </a:r>
            <a:r>
              <a:rPr lang="en-US" dirty="0" smtClean="0">
                <a:latin typeface="Comic Sans MS" charset="0"/>
              </a:rPr>
              <a:t>cruel, cold</a:t>
            </a:r>
          </a:p>
          <a:p>
            <a:pPr lvl="1" eaLnBrk="1" hangingPunct="1"/>
            <a:endParaRPr lang="en-US" dirty="0" smtClean="0">
              <a:latin typeface="Comic Sans MS" charset="0"/>
            </a:endParaRPr>
          </a:p>
          <a:p>
            <a:pPr eaLnBrk="1" hangingPunct="1"/>
            <a:r>
              <a:rPr lang="en-US" dirty="0" smtClean="0">
                <a:latin typeface="Comic Sans MS" charset="0"/>
              </a:rPr>
              <a:t>Cinderella</a:t>
            </a:r>
          </a:p>
          <a:p>
            <a:pPr lvl="1" eaLnBrk="1" hangingPunct="1"/>
            <a:r>
              <a:rPr lang="en-US" dirty="0" smtClean="0">
                <a:latin typeface="Comic Sans MS" charset="0"/>
              </a:rPr>
              <a:t>Beginning: </a:t>
            </a:r>
            <a:r>
              <a:rPr lang="en-US" dirty="0" smtClean="0">
                <a:latin typeface="Comic Sans MS" charset="0"/>
              </a:rPr>
              <a:t>generous, </a:t>
            </a:r>
            <a:r>
              <a:rPr lang="en-US" dirty="0" smtClean="0">
                <a:latin typeface="Comic Sans MS" charset="0"/>
              </a:rPr>
              <a:t>loyal, honest</a:t>
            </a:r>
          </a:p>
          <a:p>
            <a:pPr lvl="1" eaLnBrk="1" hangingPunct="1"/>
            <a:r>
              <a:rPr lang="en-US" dirty="0" smtClean="0">
                <a:latin typeface="Comic Sans MS" charset="0"/>
              </a:rPr>
              <a:t>End: </a:t>
            </a:r>
            <a:r>
              <a:rPr lang="en-US" dirty="0" smtClean="0">
                <a:latin typeface="Comic Sans MS" charset="0"/>
              </a:rPr>
              <a:t>generous, </a:t>
            </a:r>
            <a:r>
              <a:rPr lang="en-US" dirty="0" smtClean="0">
                <a:latin typeface="Comic Sans MS" charset="0"/>
              </a:rPr>
              <a:t>loyal, honest</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Katniss</a:t>
            </a:r>
            <a:r>
              <a:rPr lang="en-US" dirty="0" smtClean="0"/>
              <a:t>: Dynamic or Static?</a:t>
            </a:r>
            <a:endParaRPr lang="en-US" dirty="0"/>
          </a:p>
        </p:txBody>
      </p:sp>
      <p:sp>
        <p:nvSpPr>
          <p:cNvPr id="3" name="Content Placeholder 2"/>
          <p:cNvSpPr>
            <a:spLocks noGrp="1"/>
          </p:cNvSpPr>
          <p:nvPr>
            <p:ph sz="quarter" idx="2"/>
          </p:nvPr>
        </p:nvSpPr>
        <p:spPr>
          <a:xfrm>
            <a:off x="304800" y="1981200"/>
            <a:ext cx="3886200" cy="4724400"/>
          </a:xfrm>
        </p:spPr>
        <p:txBody>
          <a:bodyPr>
            <a:normAutofit fontScale="92500" lnSpcReduction="10000"/>
          </a:bodyPr>
          <a:lstStyle/>
          <a:p>
            <a:r>
              <a:rPr lang="en-US" dirty="0" smtClean="0"/>
              <a:t>Beginning: scared, gallant &amp; self-sacrificing= entered the Hunger Games to save her sister.</a:t>
            </a:r>
          </a:p>
          <a:p>
            <a:endParaRPr lang="en-US" dirty="0" smtClean="0"/>
          </a:p>
          <a:p>
            <a:r>
              <a:rPr lang="en-US" dirty="0" smtClean="0"/>
              <a:t>End: defiant= By being inside the Games she developed the will to rebel against the Capitol.</a:t>
            </a:r>
            <a:endParaRPr lang="en-US" dirty="0"/>
          </a:p>
        </p:txBody>
      </p:sp>
      <p:pic>
        <p:nvPicPr>
          <p:cNvPr id="5" name="Content Placeholder 4" descr="katniss.png"/>
          <p:cNvPicPr>
            <a:picLocks noGrp="1" noChangeAspect="1"/>
          </p:cNvPicPr>
          <p:nvPr>
            <p:ph sz="quarter" idx="4"/>
          </p:nvPr>
        </p:nvPicPr>
        <p:blipFill>
          <a:blip r:embed="rId2" cstate="print"/>
          <a:stretch>
            <a:fillRect/>
          </a:stretch>
        </p:blipFill>
        <p:spPr>
          <a:xfrm>
            <a:off x="4343400" y="2819400"/>
            <a:ext cx="4580328" cy="3048000"/>
          </a:xfrm>
        </p:spPr>
      </p:pic>
      <p:sp>
        <p:nvSpPr>
          <p:cNvPr id="7" name="Text Placeholder 6"/>
          <p:cNvSpPr>
            <a:spLocks noGrp="1"/>
          </p:cNvSpPr>
          <p:nvPr>
            <p:ph type="body" sz="quarter" idx="3"/>
          </p:nvPr>
        </p:nvSpPr>
        <p:spPr>
          <a:xfrm>
            <a:off x="5029200" y="1752600"/>
            <a:ext cx="3733800" cy="762000"/>
          </a:xfrm>
        </p:spPr>
        <p:txBody>
          <a:bodyPr>
            <a:normAutofit/>
          </a:bodyPr>
          <a:lstStyle/>
          <a:p>
            <a:pPr algn="ctr"/>
            <a:r>
              <a:rPr lang="en-US" sz="2800" dirty="0" smtClean="0"/>
              <a:t>DYNAMIC</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Lord </a:t>
            </a:r>
            <a:r>
              <a:rPr lang="en-US" dirty="0" err="1" smtClean="0"/>
              <a:t>Voldemort</a:t>
            </a:r>
            <a:r>
              <a:rPr lang="en-US" dirty="0" smtClean="0"/>
              <a:t>: Dynamic or Static?</a:t>
            </a:r>
            <a:endParaRPr lang="en-US" dirty="0"/>
          </a:p>
        </p:txBody>
      </p:sp>
      <p:sp>
        <p:nvSpPr>
          <p:cNvPr id="3" name="Content Placeholder 2"/>
          <p:cNvSpPr>
            <a:spLocks noGrp="1"/>
          </p:cNvSpPr>
          <p:nvPr>
            <p:ph sz="quarter" idx="2"/>
          </p:nvPr>
        </p:nvSpPr>
        <p:spPr>
          <a:xfrm>
            <a:off x="304800" y="1981200"/>
            <a:ext cx="3886200" cy="4724400"/>
          </a:xfrm>
        </p:spPr>
        <p:txBody>
          <a:bodyPr>
            <a:normAutofit/>
          </a:bodyPr>
          <a:lstStyle/>
          <a:p>
            <a:r>
              <a:rPr lang="en-US" dirty="0" smtClean="0"/>
              <a:t>Beginning: evil</a:t>
            </a:r>
          </a:p>
          <a:p>
            <a:endParaRPr lang="en-US" dirty="0" smtClean="0"/>
          </a:p>
          <a:p>
            <a:r>
              <a:rPr lang="en-US" dirty="0" smtClean="0"/>
              <a:t>End: evil</a:t>
            </a:r>
            <a:endParaRPr lang="en-US" dirty="0"/>
          </a:p>
        </p:txBody>
      </p:sp>
      <p:sp>
        <p:nvSpPr>
          <p:cNvPr id="7" name="Text Placeholder 6"/>
          <p:cNvSpPr>
            <a:spLocks noGrp="1"/>
          </p:cNvSpPr>
          <p:nvPr>
            <p:ph type="body" sz="quarter" idx="3"/>
          </p:nvPr>
        </p:nvSpPr>
        <p:spPr>
          <a:xfrm>
            <a:off x="5029200" y="1752600"/>
            <a:ext cx="3733800" cy="762000"/>
          </a:xfrm>
        </p:spPr>
        <p:txBody>
          <a:bodyPr>
            <a:normAutofit/>
          </a:bodyPr>
          <a:lstStyle/>
          <a:p>
            <a:pPr algn="ctr"/>
            <a:r>
              <a:rPr lang="en-US" sz="2800" dirty="0" smtClean="0"/>
              <a:t>Static</a:t>
            </a:r>
            <a:endParaRPr lang="en-US" sz="2800" dirty="0"/>
          </a:p>
        </p:txBody>
      </p:sp>
      <p:pic>
        <p:nvPicPr>
          <p:cNvPr id="8" name="Content Placeholder 7" descr="lord.png"/>
          <p:cNvPicPr>
            <a:picLocks noGrp="1" noChangeAspect="1"/>
          </p:cNvPicPr>
          <p:nvPr>
            <p:ph sz="quarter" idx="4"/>
          </p:nvPr>
        </p:nvPicPr>
        <p:blipFill>
          <a:blip r:embed="rId2" cstate="print"/>
          <a:stretch>
            <a:fillRect/>
          </a:stretch>
        </p:blipFill>
        <p:spPr>
          <a:xfrm>
            <a:off x="5472112" y="3328987"/>
            <a:ext cx="2543175" cy="18002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hlinkClick r:id="rId2"/>
              </a:rPr>
              <a:t>http://www.youtube.com/watch?v=azUsjQwF_UI</a:t>
            </a:r>
            <a:br>
              <a:rPr lang="en-US" dirty="0" smtClean="0">
                <a:hlinkClick r:id="rId2"/>
              </a:rPr>
            </a:br>
            <a:r>
              <a:rPr lang="en-US" dirty="0" smtClean="0">
                <a:hlinkClick r:id="rId2"/>
              </a:rPr>
              <a:t>http://www.youtube.com/watch?v=XjVlyIvLg3Q</a:t>
            </a: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172057" name="Picture 25" descr="4571902"/>
          <p:cNvPicPr>
            <a:picLocks noChangeAspect="1" noChangeArrowheads="1"/>
          </p:cNvPicPr>
          <p:nvPr/>
        </p:nvPicPr>
        <p:blipFill>
          <a:blip r:embed="rId4" cstate="print"/>
          <a:srcRect/>
          <a:stretch>
            <a:fillRect/>
          </a:stretch>
        </p:blipFill>
        <p:spPr bwMode="auto">
          <a:xfrm>
            <a:off x="5029200" y="3733800"/>
            <a:ext cx="1766888" cy="2667000"/>
          </a:xfrm>
          <a:prstGeom prst="rect">
            <a:avLst/>
          </a:prstGeom>
          <a:noFill/>
        </p:spPr>
      </p:pic>
      <p:sp>
        <p:nvSpPr>
          <p:cNvPr id="172034" name="Rectangle 2"/>
          <p:cNvSpPr>
            <a:spLocks noGrp="1" noChangeArrowheads="1"/>
          </p:cNvSpPr>
          <p:nvPr>
            <p:ph type="title"/>
          </p:nvPr>
        </p:nvSpPr>
        <p:spPr>
          <a:xfrm>
            <a:off x="403225" y="23813"/>
            <a:ext cx="8229600" cy="1371600"/>
          </a:xfrm>
        </p:spPr>
        <p:txBody>
          <a:bodyPr/>
          <a:lstStyle/>
          <a:p>
            <a:r>
              <a:rPr lang="en-US" sz="2400" b="1">
                <a:solidFill>
                  <a:srgbClr val="FFCC00"/>
                </a:solidFill>
                <a:latin typeface="Verdana" pitchFamily="34" charset="0"/>
              </a:rPr>
              <a:t>A Christmas Carol: Introduction</a:t>
            </a:r>
          </a:p>
        </p:txBody>
      </p:sp>
      <p:sp>
        <p:nvSpPr>
          <p:cNvPr id="172037" name="Text Box 5"/>
          <p:cNvSpPr txBox="1">
            <a:spLocks noChangeArrowheads="1"/>
          </p:cNvSpPr>
          <p:nvPr/>
        </p:nvSpPr>
        <p:spPr bwMode="auto">
          <a:xfrm>
            <a:off x="533400" y="1600200"/>
            <a:ext cx="80772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FFFF99"/>
                </a:solidFill>
                <a:latin typeface="Verdana" pitchFamily="34" charset="0"/>
              </a:rPr>
              <a:t>The ghosts will show Scrooge</a:t>
            </a:r>
          </a:p>
        </p:txBody>
      </p:sp>
      <p:sp>
        <p:nvSpPr>
          <p:cNvPr id="172038" name="Text Box 6"/>
          <p:cNvSpPr txBox="1">
            <a:spLocks noChangeArrowheads="1"/>
          </p:cNvSpPr>
          <p:nvPr/>
        </p:nvSpPr>
        <p:spPr bwMode="auto">
          <a:xfrm>
            <a:off x="381000" y="5105400"/>
            <a:ext cx="4648200" cy="1200329"/>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FFFF99"/>
                </a:solidFill>
                <a:latin typeface="Verdana" pitchFamily="34" charset="0"/>
              </a:rPr>
              <a:t>But will their revelations get </a:t>
            </a:r>
            <a:r>
              <a:rPr lang="en-US" sz="2400" dirty="0" smtClean="0">
                <a:solidFill>
                  <a:srgbClr val="FFFF99"/>
                </a:solidFill>
                <a:latin typeface="Verdana" pitchFamily="34" charset="0"/>
              </a:rPr>
              <a:t>through </a:t>
            </a:r>
            <a:r>
              <a:rPr lang="en-US" sz="2400" dirty="0">
                <a:solidFill>
                  <a:srgbClr val="FFFF99"/>
                </a:solidFill>
                <a:latin typeface="Verdana" pitchFamily="34" charset="0"/>
              </a:rPr>
              <a:t>to Scrooge? Will he </a:t>
            </a:r>
            <a:r>
              <a:rPr lang="en-US" sz="2400" dirty="0" smtClean="0">
                <a:solidFill>
                  <a:srgbClr val="FFFF99"/>
                </a:solidFill>
                <a:latin typeface="Verdana" pitchFamily="34" charset="0"/>
              </a:rPr>
              <a:t>change </a:t>
            </a:r>
            <a:r>
              <a:rPr lang="en-US" sz="2400" dirty="0">
                <a:solidFill>
                  <a:srgbClr val="FFFF99"/>
                </a:solidFill>
                <a:latin typeface="Verdana" pitchFamily="34" charset="0"/>
              </a:rPr>
              <a:t>his </a:t>
            </a:r>
            <a:r>
              <a:rPr lang="en-US" sz="2400" dirty="0" smtClean="0">
                <a:solidFill>
                  <a:srgbClr val="FFFF99"/>
                </a:solidFill>
                <a:latin typeface="Verdana" pitchFamily="34" charset="0"/>
              </a:rPr>
              <a:t>`ways</a:t>
            </a:r>
            <a:r>
              <a:rPr lang="en-US" sz="2400" dirty="0">
                <a:solidFill>
                  <a:srgbClr val="FFFF99"/>
                </a:solidFill>
                <a:latin typeface="Verdana" pitchFamily="34" charset="0"/>
              </a:rPr>
              <a:t>? </a:t>
            </a:r>
          </a:p>
        </p:txBody>
      </p:sp>
      <p:sp>
        <p:nvSpPr>
          <p:cNvPr id="172047" name="Text Box 15"/>
          <p:cNvSpPr txBox="1">
            <a:spLocks noChangeArrowheads="1"/>
          </p:cNvSpPr>
          <p:nvPr/>
        </p:nvSpPr>
        <p:spPr bwMode="auto">
          <a:xfrm>
            <a:off x="228600" y="2286000"/>
            <a:ext cx="41148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FFFF99"/>
                </a:solidFill>
                <a:latin typeface="Verdana" pitchFamily="34" charset="0"/>
              </a:rPr>
              <a:t>the past he is forgetting,</a:t>
            </a:r>
          </a:p>
        </p:txBody>
      </p:sp>
      <p:sp>
        <p:nvSpPr>
          <p:cNvPr id="172048" name="Text Box 16"/>
          <p:cNvSpPr txBox="1">
            <a:spLocks noChangeArrowheads="1"/>
          </p:cNvSpPr>
          <p:nvPr/>
        </p:nvSpPr>
        <p:spPr bwMode="auto">
          <a:xfrm>
            <a:off x="914400" y="2971800"/>
            <a:ext cx="51054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FFFF99"/>
                </a:solidFill>
                <a:latin typeface="Verdana" pitchFamily="34" charset="0"/>
              </a:rPr>
              <a:t>the present he is missing,</a:t>
            </a:r>
          </a:p>
        </p:txBody>
      </p:sp>
      <p:sp>
        <p:nvSpPr>
          <p:cNvPr id="172049" name="Text Box 17"/>
          <p:cNvSpPr txBox="1">
            <a:spLocks noChangeArrowheads="1"/>
          </p:cNvSpPr>
          <p:nvPr/>
        </p:nvSpPr>
        <p:spPr bwMode="auto">
          <a:xfrm>
            <a:off x="1295400" y="3810000"/>
            <a:ext cx="4724400" cy="1015663"/>
          </a:xfrm>
          <a:prstGeom prst="rect">
            <a:avLst/>
          </a:prstGeom>
          <a:noFill/>
          <a:ln w="9525">
            <a:noFill/>
            <a:miter lim="800000"/>
            <a:headEnd/>
            <a:tailEnd/>
          </a:ln>
          <a:effectLst/>
        </p:spPr>
        <p:txBody>
          <a:bodyPr>
            <a:spAutoFit/>
          </a:bodyPr>
          <a:lstStyle/>
          <a:p>
            <a:pPr>
              <a:spcBef>
                <a:spcPct val="50000"/>
              </a:spcBef>
            </a:pPr>
            <a:r>
              <a:rPr lang="en-US" sz="2400" dirty="0">
                <a:solidFill>
                  <a:srgbClr val="FFFF99"/>
                </a:solidFill>
                <a:latin typeface="Verdana" pitchFamily="34" charset="0"/>
              </a:rPr>
              <a:t>and the future he is </a:t>
            </a:r>
            <a:endParaRPr lang="en-US" sz="2400" dirty="0" smtClean="0">
              <a:solidFill>
                <a:srgbClr val="FFFF99"/>
              </a:solidFill>
              <a:latin typeface="Verdana" pitchFamily="34" charset="0"/>
            </a:endParaRPr>
          </a:p>
          <a:p>
            <a:pPr>
              <a:spcBef>
                <a:spcPct val="50000"/>
              </a:spcBef>
            </a:pPr>
            <a:r>
              <a:rPr lang="en-US" sz="2400" dirty="0" smtClean="0">
                <a:solidFill>
                  <a:srgbClr val="FFFF99"/>
                </a:solidFill>
                <a:latin typeface="Verdana" pitchFamily="34" charset="0"/>
              </a:rPr>
              <a:t>shaping</a:t>
            </a:r>
            <a:r>
              <a:rPr lang="en-US" sz="2400" dirty="0">
                <a:solidFill>
                  <a:srgbClr val="FFFF99"/>
                </a:solidFill>
                <a:latin typeface="Verdana" pitchFamily="34" charset="0"/>
              </a:rPr>
              <a:t>. </a:t>
            </a:r>
          </a:p>
        </p:txBody>
      </p:sp>
      <p:pic>
        <p:nvPicPr>
          <p:cNvPr id="172051" name="Picture 19"/>
          <p:cNvPicPr>
            <a:picLocks noChangeAspect="1" noChangeArrowheads="1"/>
          </p:cNvPicPr>
          <p:nvPr/>
        </p:nvPicPr>
        <p:blipFill>
          <a:blip r:embed="rId5" cstate="print"/>
          <a:srcRect/>
          <a:stretch>
            <a:fillRect/>
          </a:stretch>
        </p:blipFill>
        <p:spPr bwMode="auto">
          <a:xfrm>
            <a:off x="4581525" y="2438400"/>
            <a:ext cx="133350" cy="88900"/>
          </a:xfrm>
          <a:prstGeom prst="rect">
            <a:avLst/>
          </a:prstGeom>
          <a:noFill/>
        </p:spPr>
      </p:pic>
      <p:pic>
        <p:nvPicPr>
          <p:cNvPr id="172052" name="Picture 20"/>
          <p:cNvPicPr>
            <a:picLocks noChangeAspect="1" noChangeArrowheads="1"/>
          </p:cNvPicPr>
          <p:nvPr/>
        </p:nvPicPr>
        <p:blipFill>
          <a:blip r:embed="rId5" cstate="print"/>
          <a:srcRect/>
          <a:stretch>
            <a:fillRect/>
          </a:stretch>
        </p:blipFill>
        <p:spPr bwMode="auto">
          <a:xfrm>
            <a:off x="5105400" y="3200400"/>
            <a:ext cx="133350" cy="88900"/>
          </a:xfrm>
          <a:prstGeom prst="rect">
            <a:avLst/>
          </a:prstGeom>
          <a:noFill/>
        </p:spPr>
      </p:pic>
      <p:pic>
        <p:nvPicPr>
          <p:cNvPr id="172054" name="Picture 22"/>
          <p:cNvPicPr>
            <a:picLocks noChangeAspect="1" noChangeArrowheads="1"/>
          </p:cNvPicPr>
          <p:nvPr/>
        </p:nvPicPr>
        <p:blipFill>
          <a:blip r:embed="rId6" cstate="print"/>
          <a:srcRect/>
          <a:stretch>
            <a:fillRect/>
          </a:stretch>
        </p:blipFill>
        <p:spPr bwMode="auto">
          <a:xfrm>
            <a:off x="6096000" y="304800"/>
            <a:ext cx="2219325" cy="3333750"/>
          </a:xfrm>
          <a:prstGeom prst="rect">
            <a:avLst/>
          </a:prstGeom>
          <a:noFill/>
          <a:ln w="9525">
            <a:noFill/>
            <a:miter lim="800000"/>
            <a:headEnd/>
            <a:tailEnd/>
          </a:ln>
          <a:effectLst/>
        </p:spPr>
      </p:pic>
      <p:pic>
        <p:nvPicPr>
          <p:cNvPr id="172056" name="Picture 24"/>
          <p:cNvPicPr>
            <a:picLocks noChangeAspect="1" noChangeArrowheads="1"/>
          </p:cNvPicPr>
          <p:nvPr/>
        </p:nvPicPr>
        <p:blipFill>
          <a:blip r:embed="rId5" cstate="print"/>
          <a:srcRect/>
          <a:stretch>
            <a:fillRect/>
          </a:stretch>
        </p:blipFill>
        <p:spPr bwMode="auto">
          <a:xfrm>
            <a:off x="6096000" y="4038600"/>
            <a:ext cx="133350" cy="88900"/>
          </a:xfrm>
          <a:prstGeom prst="rect">
            <a:avLst/>
          </a:prstGeom>
          <a:noFill/>
        </p:spPr>
      </p:pic>
      <p:pic>
        <p:nvPicPr>
          <p:cNvPr id="172059" name="Picture 27" descr="Z:\Production\Melissa\HTML Project\Incoming\NovelNotes_Images_for_Lason\Christmas_Carol\3646396-2400x1585.jpg"/>
          <p:cNvPicPr>
            <a:picLocks noChangeAspect="1" noChangeArrowheads="1"/>
          </p:cNvPicPr>
          <p:nvPr/>
        </p:nvPicPr>
        <p:blipFill>
          <a:blip r:embed="rId7" cstate="print"/>
          <a:srcRect/>
          <a:stretch>
            <a:fillRect/>
          </a:stretch>
        </p:blipFill>
        <p:spPr bwMode="auto">
          <a:xfrm>
            <a:off x="7086600" y="3810000"/>
            <a:ext cx="1855788" cy="281305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2037"/>
                                        </p:tgtEl>
                                        <p:attrNameLst>
                                          <p:attrName>style.visibility</p:attrName>
                                        </p:attrNameLst>
                                      </p:cBhvr>
                                      <p:to>
                                        <p:strVal val="visible"/>
                                      </p:to>
                                    </p:set>
                                    <p:animEffect transition="in" filter="wipe(left)">
                                      <p:cBhvr>
                                        <p:cTn id="7" dur="500"/>
                                        <p:tgtEl>
                                          <p:spTgt spid="1720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2047"/>
                                        </p:tgtEl>
                                        <p:attrNameLst>
                                          <p:attrName>style.visibility</p:attrName>
                                        </p:attrNameLst>
                                      </p:cBhvr>
                                      <p:to>
                                        <p:strVal val="visible"/>
                                      </p:to>
                                    </p:set>
                                    <p:animEffect transition="in" filter="wipe(left)">
                                      <p:cBhvr>
                                        <p:cTn id="11" dur="500"/>
                                        <p:tgtEl>
                                          <p:spTgt spid="17204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499"/>
                                          </p:stCondLst>
                                        </p:cTn>
                                        <p:tgtEl>
                                          <p:spTgt spid="172051"/>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72057"/>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72048"/>
                                        </p:tgtEl>
                                        <p:attrNameLst>
                                          <p:attrName>style.visibility</p:attrName>
                                        </p:attrNameLst>
                                      </p:cBhvr>
                                      <p:to>
                                        <p:strVal val="visible"/>
                                      </p:to>
                                    </p:set>
                                    <p:animEffect transition="in" filter="wipe(left)">
                                      <p:cBhvr>
                                        <p:cTn id="21" dur="500"/>
                                        <p:tgtEl>
                                          <p:spTgt spid="172048"/>
                                        </p:tgtEl>
                                      </p:cBhvr>
                                    </p:animEffec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499"/>
                                          </p:stCondLst>
                                        </p:cTn>
                                        <p:tgtEl>
                                          <p:spTgt spid="172052"/>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499"/>
                                          </p:stCondLst>
                                        </p:cTn>
                                        <p:tgtEl>
                                          <p:spTgt spid="172054"/>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72049"/>
                                        </p:tgtEl>
                                        <p:attrNameLst>
                                          <p:attrName>style.visibility</p:attrName>
                                        </p:attrNameLst>
                                      </p:cBhvr>
                                      <p:to>
                                        <p:strVal val="visible"/>
                                      </p:to>
                                    </p:set>
                                    <p:animEffect transition="in" filter="wipe(left)">
                                      <p:cBhvr>
                                        <p:cTn id="31" dur="500"/>
                                        <p:tgtEl>
                                          <p:spTgt spid="172049"/>
                                        </p:tgtEl>
                                      </p:cBhvr>
                                    </p:animEffect>
                                  </p:childTnLst>
                                </p:cTn>
                              </p:par>
                            </p:childTnLst>
                          </p:cTn>
                        </p:par>
                        <p:par>
                          <p:cTn id="32" fill="hold">
                            <p:stCondLst>
                              <p:cond delay="4000"/>
                            </p:stCondLst>
                            <p:childTnLst>
                              <p:par>
                                <p:cTn id="33" presetID="1" presetClass="entr" presetSubtype="0" fill="hold" nodeType="afterEffect">
                                  <p:stCondLst>
                                    <p:cond delay="0"/>
                                  </p:stCondLst>
                                  <p:childTnLst>
                                    <p:set>
                                      <p:cBhvr>
                                        <p:cTn id="34" dur="1" fill="hold">
                                          <p:stCondLst>
                                            <p:cond delay="499"/>
                                          </p:stCondLst>
                                        </p:cTn>
                                        <p:tgtEl>
                                          <p:spTgt spid="1720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2038"/>
                                        </p:tgtEl>
                                        <p:attrNameLst>
                                          <p:attrName>style.visibility</p:attrName>
                                        </p:attrNameLst>
                                      </p:cBhvr>
                                      <p:to>
                                        <p:strVal val="visible"/>
                                      </p:to>
                                    </p:set>
                                    <p:animEffect transition="in" filter="wipe(left)">
                                      <p:cBhvr>
                                        <p:cTn id="39" dur="500"/>
                                        <p:tgtEl>
                                          <p:spTgt spid="172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utoUpdateAnimBg="0"/>
      <p:bldP spid="172038" grpId="0" autoUpdateAnimBg="0"/>
      <p:bldP spid="172047" grpId="0" autoUpdateAnimBg="0"/>
      <p:bldP spid="172048" grpId="0" autoUpdateAnimBg="0"/>
      <p:bldP spid="17204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1980" name="Picture 60" descr="Z:\Production\Melissa\HTML_Project\Incoming\NovelNotes_Images_for_Lason\Christmas_Carol\shutterstock.jpg"/>
          <p:cNvPicPr>
            <a:picLocks noChangeAspect="1" noChangeArrowheads="1"/>
          </p:cNvPicPr>
          <p:nvPr/>
        </p:nvPicPr>
        <p:blipFill>
          <a:blip r:embed="rId3" cstate="print"/>
          <a:srcRect/>
          <a:stretch>
            <a:fillRect/>
          </a:stretch>
        </p:blipFill>
        <p:spPr bwMode="auto">
          <a:xfrm>
            <a:off x="609600" y="1447800"/>
            <a:ext cx="3962400" cy="2630488"/>
          </a:xfrm>
          <a:prstGeom prst="rect">
            <a:avLst/>
          </a:prstGeom>
          <a:noFill/>
        </p:spPr>
      </p:pic>
      <p:sp>
        <p:nvSpPr>
          <p:cNvPr id="81923" name="Rectangle 3"/>
          <p:cNvSpPr>
            <a:spLocks noGrp="1" noChangeArrowheads="1"/>
          </p:cNvSpPr>
          <p:nvPr>
            <p:ph type="title"/>
          </p:nvPr>
        </p:nvSpPr>
        <p:spPr>
          <a:xfrm>
            <a:off x="331788" y="217488"/>
            <a:ext cx="8229600" cy="1371600"/>
          </a:xfrm>
        </p:spPr>
        <p:txBody>
          <a:bodyPr/>
          <a:lstStyle/>
          <a:p>
            <a:r>
              <a:rPr lang="en-US" sz="2400" b="1">
                <a:solidFill>
                  <a:srgbClr val="FFCC00"/>
                </a:solidFill>
                <a:latin typeface="Verdana" pitchFamily="34" charset="0"/>
              </a:rPr>
              <a:t>A Christmas Carol: Background</a:t>
            </a:r>
            <a:r>
              <a:rPr lang="en-US" sz="2400">
                <a:solidFill>
                  <a:srgbClr val="FFCC00"/>
                </a:solidFill>
                <a:latin typeface="Verdana" pitchFamily="34" charset="0"/>
              </a:rPr>
              <a:t/>
            </a:r>
            <a:br>
              <a:rPr lang="en-US" sz="2400">
                <a:solidFill>
                  <a:srgbClr val="FFCC00"/>
                </a:solidFill>
                <a:latin typeface="Verdana" pitchFamily="34" charset="0"/>
              </a:rPr>
            </a:br>
            <a:endParaRPr lang="en-US" sz="2400">
              <a:solidFill>
                <a:srgbClr val="FFCC00"/>
              </a:solidFill>
              <a:latin typeface="Verdana" pitchFamily="34" charset="0"/>
            </a:endParaRPr>
          </a:p>
        </p:txBody>
      </p:sp>
      <p:sp>
        <p:nvSpPr>
          <p:cNvPr id="81975" name="Text Box 55"/>
          <p:cNvSpPr txBox="1">
            <a:spLocks noChangeArrowheads="1"/>
          </p:cNvSpPr>
          <p:nvPr/>
        </p:nvSpPr>
        <p:spPr bwMode="auto">
          <a:xfrm>
            <a:off x="533400" y="4572000"/>
            <a:ext cx="8077200" cy="1187450"/>
          </a:xfrm>
          <a:prstGeom prst="rect">
            <a:avLst/>
          </a:prstGeom>
          <a:noFill/>
          <a:ln w="9525">
            <a:noFill/>
            <a:miter lim="800000"/>
            <a:headEnd/>
            <a:tailEnd/>
          </a:ln>
          <a:effectLst/>
        </p:spPr>
        <p:txBody>
          <a:bodyPr>
            <a:spAutoFit/>
          </a:bodyPr>
          <a:lstStyle/>
          <a:p>
            <a:pPr eaLnBrk="1" hangingPunct="1">
              <a:spcBef>
                <a:spcPct val="50000"/>
              </a:spcBef>
            </a:pPr>
            <a:r>
              <a:rPr lang="en-US" sz="2400">
                <a:solidFill>
                  <a:srgbClr val="FFFF99"/>
                </a:solidFill>
                <a:latin typeface="Verdana" pitchFamily="34" charset="0"/>
              </a:rPr>
              <a:t>Even young children, sick people, and the elderly went without assistance from the government or charities.</a:t>
            </a:r>
          </a:p>
        </p:txBody>
      </p:sp>
      <p:sp>
        <p:nvSpPr>
          <p:cNvPr id="81943" name="Text Box 23"/>
          <p:cNvSpPr txBox="1">
            <a:spLocks noChangeArrowheads="1"/>
          </p:cNvSpPr>
          <p:nvPr/>
        </p:nvSpPr>
        <p:spPr bwMode="auto">
          <a:xfrm>
            <a:off x="3276600" y="1828800"/>
            <a:ext cx="5334000" cy="822325"/>
          </a:xfrm>
          <a:prstGeom prst="rect">
            <a:avLst/>
          </a:prstGeom>
          <a:noFill/>
          <a:ln w="9525">
            <a:noFill/>
            <a:miter lim="800000"/>
            <a:headEnd/>
            <a:tailEnd/>
          </a:ln>
          <a:effectLst/>
        </p:spPr>
        <p:txBody>
          <a:bodyPr>
            <a:spAutoFit/>
          </a:bodyPr>
          <a:lstStyle/>
          <a:p>
            <a:pPr eaLnBrk="1" hangingPunct="1">
              <a:spcBef>
                <a:spcPct val="50000"/>
              </a:spcBef>
            </a:pPr>
            <a:r>
              <a:rPr lang="en-US" sz="2400">
                <a:solidFill>
                  <a:srgbClr val="FFFF99"/>
                </a:solidFill>
                <a:latin typeface="Verdana" pitchFamily="34" charset="0"/>
              </a:rPr>
              <a:t>In Victorian England, poor people usually did not get much help.</a:t>
            </a:r>
          </a:p>
        </p:txBody>
      </p:sp>
      <p:pic>
        <p:nvPicPr>
          <p:cNvPr id="81977" name="Picture 57"/>
          <p:cNvPicPr>
            <a:picLocks noChangeAspect="1" noChangeArrowheads="1"/>
          </p:cNvPicPr>
          <p:nvPr/>
        </p:nvPicPr>
        <p:blipFill>
          <a:blip r:embed="rId4" cstate="print"/>
          <a:srcRect/>
          <a:stretch>
            <a:fillRect/>
          </a:stretch>
        </p:blipFill>
        <p:spPr bwMode="auto">
          <a:xfrm>
            <a:off x="8153400" y="2438400"/>
            <a:ext cx="133350" cy="889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43"/>
                                        </p:tgtEl>
                                        <p:attrNameLst>
                                          <p:attrName>style.visibility</p:attrName>
                                        </p:attrNameLst>
                                      </p:cBhvr>
                                      <p:to>
                                        <p:strVal val="visible"/>
                                      </p:to>
                                    </p:set>
                                    <p:animEffect transition="in" filter="wipe(left)">
                                      <p:cBhvr>
                                        <p:cTn id="7" dur="500"/>
                                        <p:tgtEl>
                                          <p:spTgt spid="8194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819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1975"/>
                                        </p:tgtEl>
                                        <p:attrNameLst>
                                          <p:attrName>style.visibility</p:attrName>
                                        </p:attrNameLst>
                                      </p:cBhvr>
                                      <p:to>
                                        <p:strVal val="visible"/>
                                      </p:to>
                                    </p:set>
                                    <p:animEffect transition="in" filter="wipe(left)">
                                      <p:cBhvr>
                                        <p:cTn id="15" dur="500"/>
                                        <p:tgtEl>
                                          <p:spTgt spid="81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5" grpId="0" autoUpdateAnimBg="0"/>
      <p:bldP spid="819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03225" y="166688"/>
            <a:ext cx="8229600" cy="1371600"/>
          </a:xfrm>
        </p:spPr>
        <p:txBody>
          <a:bodyPr/>
          <a:lstStyle/>
          <a:p>
            <a:r>
              <a:rPr lang="en-US" sz="2400" b="1">
                <a:solidFill>
                  <a:srgbClr val="FFCC00"/>
                </a:solidFill>
                <a:latin typeface="Verdana" pitchFamily="34" charset="0"/>
              </a:rPr>
              <a:t>A Christmas Carol: Background</a:t>
            </a:r>
            <a:r>
              <a:rPr lang="en-US" sz="2400">
                <a:solidFill>
                  <a:srgbClr val="FFCC00"/>
                </a:solidFill>
                <a:latin typeface="Verdana" pitchFamily="34" charset="0"/>
              </a:rPr>
              <a:t/>
            </a:r>
            <a:br>
              <a:rPr lang="en-US" sz="2400">
                <a:solidFill>
                  <a:srgbClr val="FFCC00"/>
                </a:solidFill>
                <a:latin typeface="Verdana" pitchFamily="34" charset="0"/>
              </a:rPr>
            </a:br>
            <a:endParaRPr lang="en-US" sz="2400">
              <a:solidFill>
                <a:srgbClr val="FFCC00"/>
              </a:solidFill>
              <a:latin typeface="Verdana" pitchFamily="34" charset="0"/>
            </a:endParaRPr>
          </a:p>
        </p:txBody>
      </p:sp>
      <p:sp>
        <p:nvSpPr>
          <p:cNvPr id="146437" name="Text Box 5"/>
          <p:cNvSpPr txBox="1">
            <a:spLocks noChangeArrowheads="1"/>
          </p:cNvSpPr>
          <p:nvPr/>
        </p:nvSpPr>
        <p:spPr bwMode="auto">
          <a:xfrm>
            <a:off x="533400" y="1600200"/>
            <a:ext cx="8077200" cy="822325"/>
          </a:xfrm>
          <a:prstGeom prst="rect">
            <a:avLst/>
          </a:prstGeom>
          <a:noFill/>
          <a:ln w="9525">
            <a:noFill/>
            <a:miter lim="800000"/>
            <a:headEnd/>
            <a:tailEnd/>
          </a:ln>
          <a:effectLst/>
        </p:spPr>
        <p:txBody>
          <a:bodyPr>
            <a:spAutoFit/>
          </a:bodyPr>
          <a:lstStyle/>
          <a:p>
            <a:pPr eaLnBrk="1" hangingPunct="1">
              <a:spcBef>
                <a:spcPct val="50000"/>
              </a:spcBef>
            </a:pPr>
            <a:r>
              <a:rPr lang="en-US" sz="2400" dirty="0">
                <a:solidFill>
                  <a:srgbClr val="FFFF99"/>
                </a:solidFill>
                <a:latin typeface="Verdana" pitchFamily="34" charset="0"/>
              </a:rPr>
              <a:t>If you were a poor, out-of-work Londoner during this time, these were your options:</a:t>
            </a:r>
          </a:p>
        </p:txBody>
      </p:sp>
      <p:sp>
        <p:nvSpPr>
          <p:cNvPr id="146450" name="Text Box 18"/>
          <p:cNvSpPr txBox="1">
            <a:spLocks noChangeArrowheads="1"/>
          </p:cNvSpPr>
          <p:nvPr/>
        </p:nvSpPr>
        <p:spPr bwMode="auto">
          <a:xfrm>
            <a:off x="4495800" y="2971800"/>
            <a:ext cx="4114800" cy="457200"/>
          </a:xfrm>
          <a:prstGeom prst="rect">
            <a:avLst/>
          </a:prstGeom>
          <a:noFill/>
          <a:ln w="9525">
            <a:noFill/>
            <a:miter lim="800000"/>
            <a:headEnd/>
            <a:tailEnd/>
          </a:ln>
          <a:effectLst/>
        </p:spPr>
        <p:txBody>
          <a:bodyPr>
            <a:spAutoFit/>
          </a:bodyPr>
          <a:lstStyle/>
          <a:p>
            <a:pPr marL="346075" indent="-346075" eaLnBrk="1" hangingPunct="1">
              <a:spcBef>
                <a:spcPct val="50000"/>
              </a:spcBef>
              <a:buFontTx/>
              <a:buChar char="•"/>
            </a:pPr>
            <a:r>
              <a:rPr lang="en-US" sz="2400">
                <a:solidFill>
                  <a:srgbClr val="FFFF99"/>
                </a:solidFill>
                <a:latin typeface="Verdana" pitchFamily="34" charset="0"/>
              </a:rPr>
              <a:t>beg on the street</a:t>
            </a:r>
          </a:p>
        </p:txBody>
      </p:sp>
      <p:sp>
        <p:nvSpPr>
          <p:cNvPr id="146451" name="Text Box 19"/>
          <p:cNvSpPr txBox="1">
            <a:spLocks noChangeArrowheads="1"/>
          </p:cNvSpPr>
          <p:nvPr/>
        </p:nvSpPr>
        <p:spPr bwMode="auto">
          <a:xfrm>
            <a:off x="4495800" y="3733800"/>
            <a:ext cx="4114800" cy="457200"/>
          </a:xfrm>
          <a:prstGeom prst="rect">
            <a:avLst/>
          </a:prstGeom>
          <a:noFill/>
          <a:ln w="9525">
            <a:noFill/>
            <a:miter lim="800000"/>
            <a:headEnd/>
            <a:tailEnd/>
          </a:ln>
          <a:effectLst/>
        </p:spPr>
        <p:txBody>
          <a:bodyPr>
            <a:spAutoFit/>
          </a:bodyPr>
          <a:lstStyle/>
          <a:p>
            <a:pPr marL="346075" indent="-346075" eaLnBrk="1" hangingPunct="1">
              <a:spcBef>
                <a:spcPct val="50000"/>
              </a:spcBef>
              <a:buFontTx/>
              <a:buChar char="•"/>
            </a:pPr>
            <a:r>
              <a:rPr lang="en-US" sz="2400">
                <a:solidFill>
                  <a:srgbClr val="FFFF99"/>
                </a:solidFill>
                <a:latin typeface="Verdana" pitchFamily="34" charset="0"/>
              </a:rPr>
              <a:t>go to a </a:t>
            </a:r>
            <a:r>
              <a:rPr lang="en-US" sz="2400">
                <a:solidFill>
                  <a:srgbClr val="FFFF99"/>
                </a:solidFill>
                <a:latin typeface="Verdana" pitchFamily="34" charset="0"/>
                <a:hlinkClick r:id="rId2" action="ppaction://hlinksldjump"/>
              </a:rPr>
              <a:t>workhouse</a:t>
            </a:r>
            <a:endParaRPr lang="en-US" sz="2400">
              <a:solidFill>
                <a:srgbClr val="FFFF99"/>
              </a:solidFill>
              <a:latin typeface="Verdana" pitchFamily="34" charset="0"/>
            </a:endParaRPr>
          </a:p>
        </p:txBody>
      </p:sp>
      <p:sp>
        <p:nvSpPr>
          <p:cNvPr id="146452" name="Text Box 20"/>
          <p:cNvSpPr txBox="1">
            <a:spLocks noChangeArrowheads="1"/>
          </p:cNvSpPr>
          <p:nvPr/>
        </p:nvSpPr>
        <p:spPr bwMode="auto">
          <a:xfrm>
            <a:off x="4495800" y="4435475"/>
            <a:ext cx="4114800" cy="457200"/>
          </a:xfrm>
          <a:prstGeom prst="rect">
            <a:avLst/>
          </a:prstGeom>
          <a:noFill/>
          <a:ln w="9525">
            <a:noFill/>
            <a:miter lim="800000"/>
            <a:headEnd/>
            <a:tailEnd/>
          </a:ln>
          <a:effectLst/>
        </p:spPr>
        <p:txBody>
          <a:bodyPr>
            <a:spAutoFit/>
          </a:bodyPr>
          <a:lstStyle/>
          <a:p>
            <a:pPr marL="346075" indent="-346075" eaLnBrk="1" hangingPunct="1">
              <a:spcBef>
                <a:spcPct val="50000"/>
              </a:spcBef>
              <a:buFontTx/>
              <a:buChar char="•"/>
            </a:pPr>
            <a:r>
              <a:rPr lang="en-US" sz="2400">
                <a:solidFill>
                  <a:srgbClr val="FFFF99"/>
                </a:solidFill>
                <a:latin typeface="Verdana" pitchFamily="34" charset="0"/>
              </a:rPr>
              <a:t>be thrown into prison</a:t>
            </a:r>
          </a:p>
        </p:txBody>
      </p:sp>
      <p:pic>
        <p:nvPicPr>
          <p:cNvPr id="146453" name="Picture 21"/>
          <p:cNvPicPr>
            <a:picLocks noChangeAspect="1" noChangeArrowheads="1"/>
          </p:cNvPicPr>
          <p:nvPr/>
        </p:nvPicPr>
        <p:blipFill>
          <a:blip r:embed="rId3" cstate="print"/>
          <a:srcRect/>
          <a:stretch>
            <a:fillRect/>
          </a:stretch>
        </p:blipFill>
        <p:spPr bwMode="auto">
          <a:xfrm>
            <a:off x="6172200" y="1981200"/>
            <a:ext cx="133350" cy="88900"/>
          </a:xfrm>
          <a:prstGeom prst="rect">
            <a:avLst/>
          </a:prstGeom>
          <a:noFill/>
        </p:spPr>
      </p:pic>
      <p:pic>
        <p:nvPicPr>
          <p:cNvPr id="146454" name="Picture 22"/>
          <p:cNvPicPr>
            <a:picLocks noChangeAspect="1" noChangeArrowheads="1"/>
          </p:cNvPicPr>
          <p:nvPr/>
        </p:nvPicPr>
        <p:blipFill>
          <a:blip r:embed="rId3" cstate="print"/>
          <a:srcRect/>
          <a:stretch>
            <a:fillRect/>
          </a:stretch>
        </p:blipFill>
        <p:spPr bwMode="auto">
          <a:xfrm>
            <a:off x="7848600" y="3200400"/>
            <a:ext cx="133350" cy="88900"/>
          </a:xfrm>
          <a:prstGeom prst="rect">
            <a:avLst/>
          </a:prstGeom>
          <a:noFill/>
        </p:spPr>
      </p:pic>
      <p:pic>
        <p:nvPicPr>
          <p:cNvPr id="146455" name="Picture 23"/>
          <p:cNvPicPr>
            <a:picLocks noChangeAspect="1" noChangeArrowheads="1"/>
          </p:cNvPicPr>
          <p:nvPr/>
        </p:nvPicPr>
        <p:blipFill>
          <a:blip r:embed="rId3" cstate="print"/>
          <a:srcRect/>
          <a:stretch>
            <a:fillRect/>
          </a:stretch>
        </p:blipFill>
        <p:spPr bwMode="auto">
          <a:xfrm>
            <a:off x="8153400" y="3962400"/>
            <a:ext cx="133350" cy="88900"/>
          </a:xfrm>
          <a:prstGeom prst="rect">
            <a:avLst/>
          </a:prstGeom>
          <a:noFill/>
        </p:spPr>
      </p:pic>
      <p:pic>
        <p:nvPicPr>
          <p:cNvPr id="146457" name="Picture 25" descr="Z:\Production\Melissa\HTML Project\Incoming\NovelNotes_Images_for_Lason\Christmas_Carol\5269145-1838x2400.jpg"/>
          <p:cNvPicPr>
            <a:picLocks noChangeAspect="1" noChangeArrowheads="1"/>
          </p:cNvPicPr>
          <p:nvPr/>
        </p:nvPicPr>
        <p:blipFill>
          <a:blip r:embed="rId4" cstate="print"/>
          <a:srcRect/>
          <a:stretch>
            <a:fillRect/>
          </a:stretch>
        </p:blipFill>
        <p:spPr bwMode="auto">
          <a:xfrm>
            <a:off x="684213" y="2586038"/>
            <a:ext cx="3582987"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wipe(left)">
                                      <p:cBhvr>
                                        <p:cTn id="7" dur="500"/>
                                        <p:tgtEl>
                                          <p:spTgt spid="14643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464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5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464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46451"/>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1464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6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utoUpdateAnimBg="0"/>
      <p:bldP spid="146450" grpId="0" autoUpdateAnimBg="0"/>
      <p:bldP spid="146451" grpId="0" autoUpdateAnimBg="0"/>
      <p:bldP spid="14645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Pay Attention as You Read to:</a:t>
            </a:r>
            <a:endParaRPr lang="en-US" dirty="0">
              <a:solidFill>
                <a:schemeClr val="tx1"/>
              </a:solidFill>
            </a:endParaRPr>
          </a:p>
        </p:txBody>
      </p:sp>
      <p:sp>
        <p:nvSpPr>
          <p:cNvPr id="3" name="Content Placeholder 2"/>
          <p:cNvSpPr>
            <a:spLocks noGrp="1"/>
          </p:cNvSpPr>
          <p:nvPr>
            <p:ph sz="quarter" idx="1"/>
          </p:nvPr>
        </p:nvSpPr>
        <p:spPr>
          <a:xfrm>
            <a:off x="457200" y="1600200"/>
            <a:ext cx="8229600" cy="4953000"/>
          </a:xfrm>
        </p:spPr>
        <p:txBody>
          <a:bodyPr>
            <a:normAutofit fontScale="85000" lnSpcReduction="20000"/>
          </a:bodyPr>
          <a:lstStyle/>
          <a:p>
            <a:r>
              <a:rPr lang="en-US" dirty="0" smtClean="0">
                <a:latin typeface="Verdana" pitchFamily="34" charset="0"/>
              </a:rPr>
              <a:t>Scrooge believed that human beings were largely responsible for society’s ills, such as poverty. What other social problems do you think he would have seen as being  “their own fault”?</a:t>
            </a:r>
          </a:p>
          <a:p>
            <a:endParaRPr lang="en-US" dirty="0" smtClean="0">
              <a:latin typeface="Verdana" pitchFamily="34" charset="0"/>
            </a:endParaRPr>
          </a:p>
          <a:p>
            <a:r>
              <a:rPr lang="en-US" dirty="0" smtClean="0">
                <a:latin typeface="Verdana" pitchFamily="34" charset="0"/>
              </a:rPr>
              <a:t>How does Scrooge act towards people in his life?</a:t>
            </a:r>
            <a:r>
              <a:rPr lang="en-US" dirty="0">
                <a:latin typeface="Verdana" pitchFamily="34" charset="0"/>
              </a:rPr>
              <a:t> </a:t>
            </a:r>
            <a:r>
              <a:rPr lang="en-US" dirty="0" smtClean="0">
                <a:latin typeface="Verdana" pitchFamily="34" charset="0"/>
              </a:rPr>
              <a:t>What does that say about his beliefs and the type of character he is?</a:t>
            </a:r>
          </a:p>
          <a:p>
            <a:endParaRPr lang="en-US" dirty="0" smtClean="0">
              <a:latin typeface="Verdana" pitchFamily="34" charset="0"/>
            </a:endParaRPr>
          </a:p>
          <a:p>
            <a:r>
              <a:rPr lang="en-US" dirty="0" smtClean="0">
                <a:latin typeface="Verdana" pitchFamily="34" charset="0"/>
              </a:rPr>
              <a:t>It takes time to change. Little things happen, one by one, that alters the way we feel or think about something. What little things start to bother Scrooge and alter is attitude?</a:t>
            </a:r>
            <a:endParaRPr lang="en-US" dirty="0" smtClean="0">
              <a:latin typeface="Verdana" pitchFamily="34"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GB" smtClean="0"/>
              <a:t>Characterization </a:t>
            </a:r>
          </a:p>
        </p:txBody>
      </p:sp>
      <p:sp>
        <p:nvSpPr>
          <p:cNvPr id="35843" name="Content Placeholder 2"/>
          <p:cNvSpPr>
            <a:spLocks noGrp="1"/>
          </p:cNvSpPr>
          <p:nvPr>
            <p:ph sz="quarter" idx="1"/>
          </p:nvPr>
        </p:nvSpPr>
        <p:spPr>
          <a:xfrm>
            <a:off x="612775" y="1600200"/>
            <a:ext cx="8153400" cy="4495800"/>
          </a:xfrm>
        </p:spPr>
        <p:txBody>
          <a:bodyPr/>
          <a:lstStyle/>
          <a:p>
            <a:r>
              <a:rPr lang="en-GB" smtClean="0"/>
              <a:t>Choose one of the following emotions, and write a description to embody the emotion as a person.</a:t>
            </a:r>
          </a:p>
        </p:txBody>
      </p:sp>
      <p:sp>
        <p:nvSpPr>
          <p:cNvPr id="4" name="Heart 3"/>
          <p:cNvSpPr/>
          <p:nvPr/>
        </p:nvSpPr>
        <p:spPr>
          <a:xfrm>
            <a:off x="357188" y="2500313"/>
            <a:ext cx="2643187" cy="250031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t/>
            </a:r>
            <a:br>
              <a:rPr lang="en-GB" sz="2000" b="1" dirty="0"/>
            </a:br>
            <a:r>
              <a:rPr lang="en-GB" sz="2000" b="1" dirty="0"/>
              <a:t>If LOVE were a person, what would he/she look like?</a:t>
            </a:r>
          </a:p>
        </p:txBody>
      </p:sp>
      <p:sp>
        <p:nvSpPr>
          <p:cNvPr id="5" name="Lightning Bolt 4"/>
          <p:cNvSpPr/>
          <p:nvPr/>
        </p:nvSpPr>
        <p:spPr>
          <a:xfrm>
            <a:off x="3214688" y="2428875"/>
            <a:ext cx="3571875" cy="328612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dirty="0">
              <a:solidFill>
                <a:schemeClr val="tx1"/>
              </a:solidFill>
            </a:endParaRPr>
          </a:p>
        </p:txBody>
      </p:sp>
      <p:sp>
        <p:nvSpPr>
          <p:cNvPr id="35846" name="Rectangle 5"/>
          <p:cNvSpPr>
            <a:spLocks noChangeArrowheads="1"/>
          </p:cNvSpPr>
          <p:nvPr/>
        </p:nvSpPr>
        <p:spPr bwMode="auto">
          <a:xfrm>
            <a:off x="3214688" y="3286125"/>
            <a:ext cx="3214687" cy="708025"/>
          </a:xfrm>
          <a:prstGeom prst="rect">
            <a:avLst/>
          </a:prstGeom>
          <a:noFill/>
          <a:ln w="9525">
            <a:noFill/>
            <a:miter lim="800000"/>
            <a:headEnd/>
            <a:tailEnd/>
          </a:ln>
        </p:spPr>
        <p:txBody>
          <a:bodyPr>
            <a:spAutoFit/>
          </a:bodyPr>
          <a:lstStyle/>
          <a:p>
            <a:pPr algn="ctr"/>
            <a:r>
              <a:rPr lang="en-GB" sz="2000"/>
              <a:t>If</a:t>
            </a:r>
            <a:r>
              <a:rPr lang="en-GB" sz="2000" b="1"/>
              <a:t> GREED </a:t>
            </a:r>
            <a:r>
              <a:rPr lang="en-GB" sz="2000"/>
              <a:t>were a person, what would he/she look like?</a:t>
            </a:r>
          </a:p>
        </p:txBody>
      </p:sp>
      <p:pic>
        <p:nvPicPr>
          <p:cNvPr id="35847" name="Picture 2" descr="C:\Users\krista carson\AppData\Local\Microsoft\Windows\Temporary Internet Files\Content.IE5\ZDGJMZOI\MCj04417250000[1].png"/>
          <p:cNvPicPr>
            <a:picLocks noChangeAspect="1" noChangeArrowheads="1"/>
          </p:cNvPicPr>
          <p:nvPr/>
        </p:nvPicPr>
        <p:blipFill>
          <a:blip r:embed="rId2" cstate="print"/>
          <a:srcRect/>
          <a:stretch>
            <a:fillRect/>
          </a:stretch>
        </p:blipFill>
        <p:spPr bwMode="auto">
          <a:xfrm>
            <a:off x="6072188" y="2428875"/>
            <a:ext cx="3071812" cy="3071813"/>
          </a:xfrm>
          <a:prstGeom prst="rect">
            <a:avLst/>
          </a:prstGeom>
          <a:noFill/>
          <a:ln w="9525">
            <a:noFill/>
            <a:miter lim="800000"/>
            <a:headEnd/>
            <a:tailEnd/>
          </a:ln>
        </p:spPr>
      </p:pic>
      <p:sp>
        <p:nvSpPr>
          <p:cNvPr id="35848" name="TextBox 7"/>
          <p:cNvSpPr txBox="1">
            <a:spLocks noChangeArrowheads="1"/>
          </p:cNvSpPr>
          <p:nvPr/>
        </p:nvSpPr>
        <p:spPr bwMode="auto">
          <a:xfrm>
            <a:off x="6858000" y="3248025"/>
            <a:ext cx="1857375" cy="1323975"/>
          </a:xfrm>
          <a:prstGeom prst="rect">
            <a:avLst/>
          </a:prstGeom>
          <a:noFill/>
          <a:ln w="9525">
            <a:noFill/>
            <a:miter lim="800000"/>
            <a:headEnd/>
            <a:tailEnd/>
          </a:ln>
        </p:spPr>
        <p:txBody>
          <a:bodyPr>
            <a:spAutoFit/>
          </a:bodyPr>
          <a:lstStyle/>
          <a:p>
            <a:r>
              <a:rPr lang="en-GB" sz="2000"/>
              <a:t>If</a:t>
            </a:r>
            <a:r>
              <a:rPr lang="en-GB" sz="2000" b="1"/>
              <a:t> RAGE </a:t>
            </a:r>
            <a:r>
              <a:rPr lang="en-GB" sz="2000"/>
              <a:t>were a person, what would he/she look like?</a:t>
            </a:r>
          </a:p>
        </p:txBody>
      </p:sp>
      <p:sp>
        <p:nvSpPr>
          <p:cNvPr id="35849" name="TextBox 8"/>
          <p:cNvSpPr txBox="1">
            <a:spLocks noChangeArrowheads="1"/>
          </p:cNvSpPr>
          <p:nvPr/>
        </p:nvSpPr>
        <p:spPr bwMode="auto">
          <a:xfrm>
            <a:off x="817563" y="5445125"/>
            <a:ext cx="7858125" cy="1385888"/>
          </a:xfrm>
          <a:prstGeom prst="rect">
            <a:avLst/>
          </a:prstGeom>
          <a:solidFill>
            <a:srgbClr val="92D050"/>
          </a:solidFill>
          <a:ln w="9525">
            <a:noFill/>
            <a:miter lim="800000"/>
            <a:headEnd/>
            <a:tailEnd/>
          </a:ln>
        </p:spPr>
        <p:txBody>
          <a:bodyPr>
            <a:spAutoFit/>
          </a:bodyPr>
          <a:lstStyle/>
          <a:p>
            <a:r>
              <a:rPr lang="en-GB" sz="2800"/>
              <a:t>Be sure to include:</a:t>
            </a:r>
            <a:br>
              <a:rPr lang="en-GB" sz="2800"/>
            </a:br>
            <a:r>
              <a:rPr lang="en-GB" sz="2800"/>
              <a:t>Facial expressions and features, body shape and size, clothing, posture, body language and gestures.</a:t>
            </a:r>
          </a:p>
        </p:txBody>
      </p:sp>
      <p:sp>
        <p:nvSpPr>
          <p:cNvPr id="35850" name="TextBox 9"/>
          <p:cNvSpPr txBox="1">
            <a:spLocks noChangeArrowheads="1"/>
          </p:cNvSpPr>
          <p:nvPr/>
        </p:nvSpPr>
        <p:spPr bwMode="auto">
          <a:xfrm>
            <a:off x="3059113" y="4076700"/>
            <a:ext cx="2360612" cy="585788"/>
          </a:xfrm>
          <a:prstGeom prst="rect">
            <a:avLst/>
          </a:prstGeom>
          <a:noFill/>
          <a:ln w="9525">
            <a:noFill/>
            <a:miter lim="800000"/>
            <a:headEnd/>
            <a:tailEnd/>
          </a:ln>
        </p:spPr>
        <p:txBody>
          <a:bodyPr>
            <a:spAutoFit/>
          </a:bodyPr>
          <a:lstStyle/>
          <a:p>
            <a:r>
              <a:rPr lang="en-GB" sz="3200" b="1"/>
              <a:t>JEALOUSY</a:t>
            </a:r>
          </a:p>
        </p:txBody>
      </p:sp>
      <p:sp>
        <p:nvSpPr>
          <p:cNvPr id="35851" name="TextBox 10"/>
          <p:cNvSpPr txBox="1">
            <a:spLocks noChangeArrowheads="1"/>
          </p:cNvSpPr>
          <p:nvPr/>
        </p:nvSpPr>
        <p:spPr bwMode="auto">
          <a:xfrm>
            <a:off x="5572125" y="2643188"/>
            <a:ext cx="1571625" cy="646112"/>
          </a:xfrm>
          <a:prstGeom prst="rect">
            <a:avLst/>
          </a:prstGeom>
          <a:noFill/>
          <a:ln w="9525">
            <a:noFill/>
            <a:miter lim="800000"/>
            <a:headEnd/>
            <a:tailEnd/>
          </a:ln>
        </p:spPr>
        <p:txBody>
          <a:bodyPr>
            <a:spAutoFit/>
          </a:bodyPr>
          <a:lstStyle/>
          <a:p>
            <a:r>
              <a:rPr lang="en-GB" sz="3600" b="1"/>
              <a:t>PEACE</a:t>
            </a:r>
          </a:p>
        </p:txBody>
      </p:sp>
      <p:sp>
        <p:nvSpPr>
          <p:cNvPr id="35852" name="TextBox 11"/>
          <p:cNvSpPr txBox="1">
            <a:spLocks noChangeArrowheads="1"/>
          </p:cNvSpPr>
          <p:nvPr/>
        </p:nvSpPr>
        <p:spPr bwMode="auto">
          <a:xfrm>
            <a:off x="179388" y="4868863"/>
            <a:ext cx="1655762" cy="461962"/>
          </a:xfrm>
          <a:prstGeom prst="rect">
            <a:avLst/>
          </a:prstGeom>
          <a:noFill/>
          <a:ln w="9525">
            <a:noFill/>
            <a:miter lim="800000"/>
            <a:headEnd/>
            <a:tailEnd/>
          </a:ln>
        </p:spPr>
        <p:txBody>
          <a:bodyPr>
            <a:spAutoFit/>
          </a:bodyPr>
          <a:lstStyle/>
          <a:p>
            <a:r>
              <a:rPr lang="en-GB" sz="2400" b="1"/>
              <a:t>CHARITY</a:t>
            </a:r>
          </a:p>
        </p:txBody>
      </p:sp>
      <p:sp>
        <p:nvSpPr>
          <p:cNvPr id="35853" name="TextBox 12"/>
          <p:cNvSpPr txBox="1">
            <a:spLocks noChangeArrowheads="1"/>
          </p:cNvSpPr>
          <p:nvPr/>
        </p:nvSpPr>
        <p:spPr bwMode="auto">
          <a:xfrm>
            <a:off x="5076825" y="4868863"/>
            <a:ext cx="2079625" cy="461962"/>
          </a:xfrm>
          <a:prstGeom prst="rect">
            <a:avLst/>
          </a:prstGeom>
          <a:noFill/>
          <a:ln w="9525">
            <a:noFill/>
            <a:miter lim="800000"/>
            <a:headEnd/>
            <a:tailEnd/>
          </a:ln>
        </p:spPr>
        <p:txBody>
          <a:bodyPr>
            <a:spAutoFit/>
          </a:bodyPr>
          <a:lstStyle/>
          <a:p>
            <a:r>
              <a:rPr lang="en-GB" sz="2400" b="1"/>
              <a:t>HONESTY</a:t>
            </a:r>
          </a:p>
        </p:txBody>
      </p:sp>
      <p:sp>
        <p:nvSpPr>
          <p:cNvPr id="35854" name="TextBox 13"/>
          <p:cNvSpPr txBox="1">
            <a:spLocks noChangeArrowheads="1"/>
          </p:cNvSpPr>
          <p:nvPr/>
        </p:nvSpPr>
        <p:spPr bwMode="auto">
          <a:xfrm>
            <a:off x="7524750" y="4724400"/>
            <a:ext cx="1500188" cy="585788"/>
          </a:xfrm>
          <a:prstGeom prst="rect">
            <a:avLst/>
          </a:prstGeom>
          <a:noFill/>
          <a:ln w="9525">
            <a:noFill/>
            <a:miter lim="800000"/>
            <a:headEnd/>
            <a:tailEnd/>
          </a:ln>
        </p:spPr>
        <p:txBody>
          <a:bodyPr>
            <a:spAutoFit/>
          </a:bodyPr>
          <a:lstStyle/>
          <a:p>
            <a:r>
              <a:rPr lang="en-GB" sz="3200" b="1"/>
              <a:t>STRESS</a:t>
            </a:r>
          </a:p>
        </p:txBody>
      </p:sp>
      <p:sp>
        <p:nvSpPr>
          <p:cNvPr id="35855" name="TextBox 14"/>
          <p:cNvSpPr txBox="1">
            <a:spLocks noChangeArrowheads="1"/>
          </p:cNvSpPr>
          <p:nvPr/>
        </p:nvSpPr>
        <p:spPr bwMode="auto">
          <a:xfrm>
            <a:off x="2124075" y="4508500"/>
            <a:ext cx="1285875" cy="523875"/>
          </a:xfrm>
          <a:prstGeom prst="rect">
            <a:avLst/>
          </a:prstGeom>
          <a:noFill/>
          <a:ln w="9525">
            <a:noFill/>
            <a:miter lim="800000"/>
            <a:headEnd/>
            <a:tailEnd/>
          </a:ln>
        </p:spPr>
        <p:txBody>
          <a:bodyPr>
            <a:spAutoFit/>
          </a:bodyPr>
          <a:lstStyle/>
          <a:p>
            <a:r>
              <a:rPr lang="en-GB" sz="2800" b="1"/>
              <a:t>CALM</a:t>
            </a:r>
          </a:p>
        </p:txBody>
      </p:sp>
      <p:sp>
        <p:nvSpPr>
          <p:cNvPr id="35856" name="TextBox 15"/>
          <p:cNvSpPr txBox="1">
            <a:spLocks noChangeArrowheads="1"/>
          </p:cNvSpPr>
          <p:nvPr/>
        </p:nvSpPr>
        <p:spPr bwMode="auto">
          <a:xfrm>
            <a:off x="5651500" y="4292600"/>
            <a:ext cx="1571625" cy="369888"/>
          </a:xfrm>
          <a:prstGeom prst="rect">
            <a:avLst/>
          </a:prstGeom>
          <a:noFill/>
          <a:ln w="9525">
            <a:noFill/>
            <a:miter lim="800000"/>
            <a:headEnd/>
            <a:tailEnd/>
          </a:ln>
        </p:spPr>
        <p:txBody>
          <a:bodyPr>
            <a:spAutoFit/>
          </a:bodyPr>
          <a:lstStyle/>
          <a:p>
            <a:r>
              <a:rPr lang="en-GB" b="1"/>
              <a:t>HAPPINESS</a:t>
            </a:r>
          </a:p>
        </p:txBody>
      </p:sp>
      <p:sp>
        <p:nvSpPr>
          <p:cNvPr id="35857" name="TextBox 16"/>
          <p:cNvSpPr txBox="1">
            <a:spLocks noChangeArrowheads="1"/>
          </p:cNvSpPr>
          <p:nvPr/>
        </p:nvSpPr>
        <p:spPr bwMode="auto">
          <a:xfrm>
            <a:off x="2555875" y="2420938"/>
            <a:ext cx="2362200" cy="646112"/>
          </a:xfrm>
          <a:prstGeom prst="rect">
            <a:avLst/>
          </a:prstGeom>
          <a:noFill/>
          <a:ln w="9525">
            <a:noFill/>
            <a:miter lim="800000"/>
            <a:headEnd/>
            <a:tailEnd/>
          </a:ln>
        </p:spPr>
        <p:txBody>
          <a:bodyPr>
            <a:spAutoFit/>
          </a:bodyPr>
          <a:lstStyle/>
          <a:p>
            <a:r>
              <a:rPr lang="en-GB" sz="3600" b="1"/>
              <a:t>ANGER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612775" y="228600"/>
            <a:ext cx="8153400" cy="990600"/>
          </a:xfrm>
        </p:spPr>
        <p:txBody>
          <a:bodyPr/>
          <a:lstStyle/>
          <a:p>
            <a:r>
              <a:rPr lang="en-GB" dirty="0" smtClean="0"/>
              <a:t>Let’s read</a:t>
            </a:r>
            <a:r>
              <a:rPr lang="en-GB" dirty="0" smtClean="0"/>
              <a:t>! Page </a:t>
            </a:r>
            <a:endParaRPr lang="en-GB" dirty="0" smtClean="0"/>
          </a:p>
        </p:txBody>
      </p:sp>
      <p:sp>
        <p:nvSpPr>
          <p:cNvPr id="36867" name="Content Placeholder 4"/>
          <p:cNvSpPr>
            <a:spLocks noGrp="1"/>
          </p:cNvSpPr>
          <p:nvPr>
            <p:ph sz="quarter" idx="1"/>
          </p:nvPr>
        </p:nvSpPr>
        <p:spPr>
          <a:xfrm>
            <a:off x="612775" y="1600200"/>
            <a:ext cx="8153400" cy="4495800"/>
          </a:xfrm>
        </p:spPr>
        <p:txBody>
          <a:bodyPr/>
          <a:lstStyle/>
          <a:p>
            <a:r>
              <a:rPr lang="en-GB" sz="4800" smtClean="0"/>
              <a:t>Please follow along</a:t>
            </a:r>
          </a:p>
          <a:p>
            <a:r>
              <a:rPr lang="en-GB" sz="4800" b="1" smtClean="0"/>
              <a:t>Pay close attention to how Scrooge is described</a:t>
            </a:r>
            <a:r>
              <a:rPr lang="en-GB" b="1" smtClean="0"/>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2|1"/>
</p:tagLst>
</file>

<file path=ppt/tags/tag2.xml><?xml version="1.0" encoding="utf-8"?>
<p:tagLst xmlns:a="http://schemas.openxmlformats.org/drawingml/2006/main" xmlns:r="http://schemas.openxmlformats.org/officeDocument/2006/relationships" xmlns:p="http://schemas.openxmlformats.org/presentationml/2006/main">
  <p:tag name="TIMING" val="|0|.5|2.3"/>
</p:tagLst>
</file>

<file path=ppt/tags/tag3.xml><?xml version="1.0" encoding="utf-8"?>
<p:tagLst xmlns:a="http://schemas.openxmlformats.org/drawingml/2006/main" xmlns:r="http://schemas.openxmlformats.org/officeDocument/2006/relationships" xmlns:p="http://schemas.openxmlformats.org/presentationml/2006/main">
  <p:tag name="TIMING" val="|0|.5|2.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2974</TotalTime>
  <Words>1255</Words>
  <Application>Microsoft Office PowerPoint</Application>
  <PresentationFormat>On-screen Show (4:3)</PresentationFormat>
  <Paragraphs>210</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Median</vt:lpstr>
      <vt:lpstr>A Christmas Carol</vt:lpstr>
      <vt:lpstr>A Christmas Carol: Introduction</vt:lpstr>
      <vt:lpstr>A Christmas Carol: Introduction</vt:lpstr>
      <vt:lpstr>A Christmas Carol: Introduction</vt:lpstr>
      <vt:lpstr>A Christmas Carol: Background </vt:lpstr>
      <vt:lpstr>A Christmas Carol: Background </vt:lpstr>
      <vt:lpstr>Pay Attention as You Read to:</vt:lpstr>
      <vt:lpstr>Characterization </vt:lpstr>
      <vt:lpstr>Let’s read! Page </vt:lpstr>
      <vt:lpstr>How is Scrooge described?</vt:lpstr>
      <vt:lpstr>Task</vt:lpstr>
      <vt:lpstr>Characterization</vt:lpstr>
      <vt:lpstr>Looking into the Character</vt:lpstr>
      <vt:lpstr>A Christmas Carol</vt:lpstr>
      <vt:lpstr>Voice</vt:lpstr>
      <vt:lpstr>Active Voice</vt:lpstr>
      <vt:lpstr>Passive Voice</vt:lpstr>
      <vt:lpstr>So What?</vt:lpstr>
      <vt:lpstr>Form of Passive Voice Verbs</vt:lpstr>
      <vt:lpstr>Example:</vt:lpstr>
      <vt:lpstr>Example:</vt:lpstr>
      <vt:lpstr>Review</vt:lpstr>
      <vt:lpstr>Let’s Practice</vt:lpstr>
      <vt:lpstr>Check out:</vt:lpstr>
      <vt:lpstr>A Christmas Carol</vt:lpstr>
      <vt:lpstr>Change</vt:lpstr>
      <vt:lpstr>Is there change?</vt:lpstr>
      <vt:lpstr>Dynamic/Round</vt:lpstr>
      <vt:lpstr>Static/Flat</vt:lpstr>
      <vt:lpstr>Dynamic Characters</vt:lpstr>
      <vt:lpstr>Static Characters</vt:lpstr>
      <vt:lpstr>Katniss: Dynamic or Static?</vt:lpstr>
      <vt:lpstr>Lord Voldemort: Dynamic or Static?</vt:lpstr>
      <vt:lpstr>http://www.youtube.com/watch?v=azUsjQwF_UI http://www.youtube.com/watch?v=XjVlyIvLg3Q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http://www.youtube.com/watch?v=XjVlyIvLg3Q</dc:title>
  <dc:creator>robbie.vaughn</dc:creator>
  <cp:lastModifiedBy>robbie.vaughn</cp:lastModifiedBy>
  <cp:revision>29</cp:revision>
  <dcterms:created xsi:type="dcterms:W3CDTF">2013-12-01T17:22:06Z</dcterms:created>
  <dcterms:modified xsi:type="dcterms:W3CDTF">2013-12-03T18:56:42Z</dcterms:modified>
</cp:coreProperties>
</file>